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9" r:id="rId4"/>
    <p:sldId id="260" r:id="rId5"/>
    <p:sldId id="261" r:id="rId6"/>
    <p:sldId id="268" r:id="rId7"/>
    <p:sldId id="262" r:id="rId8"/>
    <p:sldId id="269" r:id="rId9"/>
    <p:sldId id="258" r:id="rId10"/>
    <p:sldId id="263" r:id="rId11"/>
    <p:sldId id="265" r:id="rId12"/>
    <p:sldId id="264" r:id="rId13"/>
    <p:sldId id="270" r:id="rId14"/>
    <p:sldId id="271" r:id="rId15"/>
    <p:sldId id="272" r:id="rId16"/>
    <p:sldId id="273" r:id="rId17"/>
    <p:sldId id="267" r:id="rId18"/>
    <p:sldId id="266"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7CB0"/>
    <a:srgbClr val="7A5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595"/>
  </p:normalViewPr>
  <p:slideViewPr>
    <p:cSldViewPr>
      <p:cViewPr varScale="1">
        <p:scale>
          <a:sx n="96" d="100"/>
          <a:sy n="96" d="100"/>
        </p:scale>
        <p:origin x="680"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00042-C4A3-4A6A-B8F9-7A204DAE944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F1C1D9D3-618C-4467-B0A2-85B378D47C0C}">
      <dgm:prSet phldrT="[Texte]"/>
      <dgm:spPr/>
      <dgm:t>
        <a:bodyPr/>
        <a:lstStyle/>
        <a:p>
          <a:r>
            <a:rPr lang="fr-FR" dirty="0"/>
            <a:t>Pratiques de classes </a:t>
          </a:r>
        </a:p>
      </dgm:t>
    </dgm:pt>
    <dgm:pt modelId="{EA38D938-5D38-4C22-AD49-28FA877DF9B0}" type="parTrans" cxnId="{4ADC0E18-16FE-47D4-8DC8-62BDD31CD083}">
      <dgm:prSet/>
      <dgm:spPr/>
      <dgm:t>
        <a:bodyPr/>
        <a:lstStyle/>
        <a:p>
          <a:endParaRPr lang="fr-FR"/>
        </a:p>
      </dgm:t>
    </dgm:pt>
    <dgm:pt modelId="{AB2A4AA8-D562-4DA6-B0A6-D9BA5D6CE35C}" type="sibTrans" cxnId="{4ADC0E18-16FE-47D4-8DC8-62BDD31CD083}">
      <dgm:prSet/>
      <dgm:spPr/>
      <dgm:t>
        <a:bodyPr/>
        <a:lstStyle/>
        <a:p>
          <a:endParaRPr lang="fr-FR"/>
        </a:p>
      </dgm:t>
    </dgm:pt>
    <dgm:pt modelId="{DB007E59-B5B9-4CAF-AEAD-F64E0DFFAEDD}">
      <dgm:prSet phldrT="[Texte]"/>
      <dgm:spPr/>
      <dgm:t>
        <a:bodyPr/>
        <a:lstStyle/>
        <a:p>
          <a:r>
            <a:rPr lang="fr-FR" dirty="0"/>
            <a:t>Apports de la formation </a:t>
          </a:r>
        </a:p>
      </dgm:t>
    </dgm:pt>
    <dgm:pt modelId="{FDDF6B50-FF98-4405-AA4D-1DC3D1F5735C}" type="parTrans" cxnId="{0DFB344D-D7D0-4E9F-8F52-A0DDE66F3C79}">
      <dgm:prSet/>
      <dgm:spPr/>
      <dgm:t>
        <a:bodyPr/>
        <a:lstStyle/>
        <a:p>
          <a:endParaRPr lang="fr-FR"/>
        </a:p>
      </dgm:t>
    </dgm:pt>
    <dgm:pt modelId="{8BDFDCFA-2655-4BC4-B530-B293337D7A93}" type="sibTrans" cxnId="{0DFB344D-D7D0-4E9F-8F52-A0DDE66F3C79}">
      <dgm:prSet/>
      <dgm:spPr/>
      <dgm:t>
        <a:bodyPr/>
        <a:lstStyle/>
        <a:p>
          <a:endParaRPr lang="fr-FR"/>
        </a:p>
      </dgm:t>
    </dgm:pt>
    <dgm:pt modelId="{1F8A1752-81AD-42D5-A664-A56E79E97412}">
      <dgm:prSet phldrT="[Texte]"/>
      <dgm:spPr/>
      <dgm:t>
        <a:bodyPr/>
        <a:lstStyle/>
        <a:p>
          <a:r>
            <a:rPr lang="fr-FR" dirty="0"/>
            <a:t>Travail collectif  : analyse réflexive du travail, mutualisation, préparation commune </a:t>
          </a:r>
        </a:p>
      </dgm:t>
    </dgm:pt>
    <dgm:pt modelId="{DF1A5DF4-A62D-41C1-B371-B6FF2ADFF0F5}" type="parTrans" cxnId="{577EF768-8C6D-4715-89F0-38B871836FCC}">
      <dgm:prSet/>
      <dgm:spPr/>
      <dgm:t>
        <a:bodyPr/>
        <a:lstStyle/>
        <a:p>
          <a:endParaRPr lang="fr-FR"/>
        </a:p>
      </dgm:t>
    </dgm:pt>
    <dgm:pt modelId="{5B0B2E5D-A97F-49EC-8CBB-B9EDC027D7D5}" type="sibTrans" cxnId="{577EF768-8C6D-4715-89F0-38B871836FCC}">
      <dgm:prSet/>
      <dgm:spPr/>
      <dgm:t>
        <a:bodyPr/>
        <a:lstStyle/>
        <a:p>
          <a:endParaRPr lang="fr-FR"/>
        </a:p>
      </dgm:t>
    </dgm:pt>
    <dgm:pt modelId="{1FA34F5D-42BE-40DA-8B7D-DFEFB45AE6F6}" type="pres">
      <dgm:prSet presAssocID="{71C00042-C4A3-4A6A-B8F9-7A204DAE9445}" presName="cycle" presStyleCnt="0">
        <dgm:presLayoutVars>
          <dgm:dir/>
          <dgm:resizeHandles val="exact"/>
        </dgm:presLayoutVars>
      </dgm:prSet>
      <dgm:spPr/>
    </dgm:pt>
    <dgm:pt modelId="{EFF946F1-D8C5-4B19-90F3-051DCA5B0334}" type="pres">
      <dgm:prSet presAssocID="{F1C1D9D3-618C-4467-B0A2-85B378D47C0C}" presName="node" presStyleLbl="node1" presStyleIdx="0" presStyleCnt="3">
        <dgm:presLayoutVars>
          <dgm:bulletEnabled val="1"/>
        </dgm:presLayoutVars>
      </dgm:prSet>
      <dgm:spPr/>
    </dgm:pt>
    <dgm:pt modelId="{E84C4F2C-A586-47E1-B385-9932CBB6D759}" type="pres">
      <dgm:prSet presAssocID="{AB2A4AA8-D562-4DA6-B0A6-D9BA5D6CE35C}" presName="sibTrans" presStyleLbl="sibTrans2D1" presStyleIdx="0" presStyleCnt="3"/>
      <dgm:spPr/>
    </dgm:pt>
    <dgm:pt modelId="{8C1B6AA2-4B1F-4FE1-9A0A-AFFC91D50F3F}" type="pres">
      <dgm:prSet presAssocID="{AB2A4AA8-D562-4DA6-B0A6-D9BA5D6CE35C}" presName="connectorText" presStyleLbl="sibTrans2D1" presStyleIdx="0" presStyleCnt="3"/>
      <dgm:spPr/>
    </dgm:pt>
    <dgm:pt modelId="{524DCDCC-2747-4735-9365-C7266E075CCA}" type="pres">
      <dgm:prSet presAssocID="{DB007E59-B5B9-4CAF-AEAD-F64E0DFFAEDD}" presName="node" presStyleLbl="node1" presStyleIdx="1" presStyleCnt="3">
        <dgm:presLayoutVars>
          <dgm:bulletEnabled val="1"/>
        </dgm:presLayoutVars>
      </dgm:prSet>
      <dgm:spPr/>
    </dgm:pt>
    <dgm:pt modelId="{BF4051FD-9D1F-447F-8193-0770CFF33A39}" type="pres">
      <dgm:prSet presAssocID="{8BDFDCFA-2655-4BC4-B530-B293337D7A93}" presName="sibTrans" presStyleLbl="sibTrans2D1" presStyleIdx="1" presStyleCnt="3"/>
      <dgm:spPr/>
    </dgm:pt>
    <dgm:pt modelId="{4B0E4379-A755-48B7-94A8-6CDC2E72C557}" type="pres">
      <dgm:prSet presAssocID="{8BDFDCFA-2655-4BC4-B530-B293337D7A93}" presName="connectorText" presStyleLbl="sibTrans2D1" presStyleIdx="1" presStyleCnt="3"/>
      <dgm:spPr/>
    </dgm:pt>
    <dgm:pt modelId="{CD936B73-E0CF-41A4-B77B-B24C536D3921}" type="pres">
      <dgm:prSet presAssocID="{1F8A1752-81AD-42D5-A664-A56E79E97412}" presName="node" presStyleLbl="node1" presStyleIdx="2" presStyleCnt="3">
        <dgm:presLayoutVars>
          <dgm:bulletEnabled val="1"/>
        </dgm:presLayoutVars>
      </dgm:prSet>
      <dgm:spPr/>
    </dgm:pt>
    <dgm:pt modelId="{638BA132-F081-4DA7-8548-61AD56D3022E}" type="pres">
      <dgm:prSet presAssocID="{5B0B2E5D-A97F-49EC-8CBB-B9EDC027D7D5}" presName="sibTrans" presStyleLbl="sibTrans2D1" presStyleIdx="2" presStyleCnt="3"/>
      <dgm:spPr/>
    </dgm:pt>
    <dgm:pt modelId="{8223FCAD-9B25-43F2-A48C-B4642B3AACA7}" type="pres">
      <dgm:prSet presAssocID="{5B0B2E5D-A97F-49EC-8CBB-B9EDC027D7D5}" presName="connectorText" presStyleLbl="sibTrans2D1" presStyleIdx="2" presStyleCnt="3"/>
      <dgm:spPr/>
    </dgm:pt>
  </dgm:ptLst>
  <dgm:cxnLst>
    <dgm:cxn modelId="{DAF88708-F479-4BCA-8FEF-74B391022EA3}" type="presOf" srcId="{5B0B2E5D-A97F-49EC-8CBB-B9EDC027D7D5}" destId="{638BA132-F081-4DA7-8548-61AD56D3022E}" srcOrd="0" destOrd="0" presId="urn:microsoft.com/office/officeart/2005/8/layout/cycle2"/>
    <dgm:cxn modelId="{4ADC0E18-16FE-47D4-8DC8-62BDD31CD083}" srcId="{71C00042-C4A3-4A6A-B8F9-7A204DAE9445}" destId="{F1C1D9D3-618C-4467-B0A2-85B378D47C0C}" srcOrd="0" destOrd="0" parTransId="{EA38D938-5D38-4C22-AD49-28FA877DF9B0}" sibTransId="{AB2A4AA8-D562-4DA6-B0A6-D9BA5D6CE35C}"/>
    <dgm:cxn modelId="{ED10742E-2FE5-49DA-B60E-956B33315726}" type="presOf" srcId="{8BDFDCFA-2655-4BC4-B530-B293337D7A93}" destId="{4B0E4379-A755-48B7-94A8-6CDC2E72C557}" srcOrd="1" destOrd="0" presId="urn:microsoft.com/office/officeart/2005/8/layout/cycle2"/>
    <dgm:cxn modelId="{0DFB344D-D7D0-4E9F-8F52-A0DDE66F3C79}" srcId="{71C00042-C4A3-4A6A-B8F9-7A204DAE9445}" destId="{DB007E59-B5B9-4CAF-AEAD-F64E0DFFAEDD}" srcOrd="1" destOrd="0" parTransId="{FDDF6B50-FF98-4405-AA4D-1DC3D1F5735C}" sibTransId="{8BDFDCFA-2655-4BC4-B530-B293337D7A93}"/>
    <dgm:cxn modelId="{B675ED54-BAED-4339-8D88-93A3B9F80BA9}" type="presOf" srcId="{AB2A4AA8-D562-4DA6-B0A6-D9BA5D6CE35C}" destId="{8C1B6AA2-4B1F-4FE1-9A0A-AFFC91D50F3F}" srcOrd="1" destOrd="0" presId="urn:microsoft.com/office/officeart/2005/8/layout/cycle2"/>
    <dgm:cxn modelId="{ABF7945F-BCC4-4B17-BF0C-DBD6B2100ABF}" type="presOf" srcId="{71C00042-C4A3-4A6A-B8F9-7A204DAE9445}" destId="{1FA34F5D-42BE-40DA-8B7D-DFEFB45AE6F6}" srcOrd="0" destOrd="0" presId="urn:microsoft.com/office/officeart/2005/8/layout/cycle2"/>
    <dgm:cxn modelId="{577EF768-8C6D-4715-89F0-38B871836FCC}" srcId="{71C00042-C4A3-4A6A-B8F9-7A204DAE9445}" destId="{1F8A1752-81AD-42D5-A664-A56E79E97412}" srcOrd="2" destOrd="0" parTransId="{DF1A5DF4-A62D-41C1-B371-B6FF2ADFF0F5}" sibTransId="{5B0B2E5D-A97F-49EC-8CBB-B9EDC027D7D5}"/>
    <dgm:cxn modelId="{E5E5D58B-9763-4F60-B250-4F818ABA496E}" type="presOf" srcId="{5B0B2E5D-A97F-49EC-8CBB-B9EDC027D7D5}" destId="{8223FCAD-9B25-43F2-A48C-B4642B3AACA7}" srcOrd="1" destOrd="0" presId="urn:microsoft.com/office/officeart/2005/8/layout/cycle2"/>
    <dgm:cxn modelId="{81253F99-0C08-481E-81AF-8C8C83FC9D27}" type="presOf" srcId="{DB007E59-B5B9-4CAF-AEAD-F64E0DFFAEDD}" destId="{524DCDCC-2747-4735-9365-C7266E075CCA}" srcOrd="0" destOrd="0" presId="urn:microsoft.com/office/officeart/2005/8/layout/cycle2"/>
    <dgm:cxn modelId="{FB2C229C-DE28-46FC-AC76-23BEF100A193}" type="presOf" srcId="{F1C1D9D3-618C-4467-B0A2-85B378D47C0C}" destId="{EFF946F1-D8C5-4B19-90F3-051DCA5B0334}" srcOrd="0" destOrd="0" presId="urn:microsoft.com/office/officeart/2005/8/layout/cycle2"/>
    <dgm:cxn modelId="{4609FAD2-A44C-4E43-96A2-598F977505A6}" type="presOf" srcId="{AB2A4AA8-D562-4DA6-B0A6-D9BA5D6CE35C}" destId="{E84C4F2C-A586-47E1-B385-9932CBB6D759}" srcOrd="0" destOrd="0" presId="urn:microsoft.com/office/officeart/2005/8/layout/cycle2"/>
    <dgm:cxn modelId="{E9C08BF0-1CAD-4FA1-A462-A9D430D8BE75}" type="presOf" srcId="{1F8A1752-81AD-42D5-A664-A56E79E97412}" destId="{CD936B73-E0CF-41A4-B77B-B24C536D3921}" srcOrd="0" destOrd="0" presId="urn:microsoft.com/office/officeart/2005/8/layout/cycle2"/>
    <dgm:cxn modelId="{CC35DEF9-B113-4C3B-BA9E-6E1A858D111E}" type="presOf" srcId="{8BDFDCFA-2655-4BC4-B530-B293337D7A93}" destId="{BF4051FD-9D1F-447F-8193-0770CFF33A39}" srcOrd="0" destOrd="0" presId="urn:microsoft.com/office/officeart/2005/8/layout/cycle2"/>
    <dgm:cxn modelId="{25C93B80-848B-439D-A69B-CB7162791F37}" type="presParOf" srcId="{1FA34F5D-42BE-40DA-8B7D-DFEFB45AE6F6}" destId="{EFF946F1-D8C5-4B19-90F3-051DCA5B0334}" srcOrd="0" destOrd="0" presId="urn:microsoft.com/office/officeart/2005/8/layout/cycle2"/>
    <dgm:cxn modelId="{B0EA361E-9136-44CF-9651-B477043EE460}" type="presParOf" srcId="{1FA34F5D-42BE-40DA-8B7D-DFEFB45AE6F6}" destId="{E84C4F2C-A586-47E1-B385-9932CBB6D759}" srcOrd="1" destOrd="0" presId="urn:microsoft.com/office/officeart/2005/8/layout/cycle2"/>
    <dgm:cxn modelId="{0E682888-B077-4328-919C-CB52001A999D}" type="presParOf" srcId="{E84C4F2C-A586-47E1-B385-9932CBB6D759}" destId="{8C1B6AA2-4B1F-4FE1-9A0A-AFFC91D50F3F}" srcOrd="0" destOrd="0" presId="urn:microsoft.com/office/officeart/2005/8/layout/cycle2"/>
    <dgm:cxn modelId="{B65CD26F-AC4B-431F-98C5-C4203BE97A62}" type="presParOf" srcId="{1FA34F5D-42BE-40DA-8B7D-DFEFB45AE6F6}" destId="{524DCDCC-2747-4735-9365-C7266E075CCA}" srcOrd="2" destOrd="0" presId="urn:microsoft.com/office/officeart/2005/8/layout/cycle2"/>
    <dgm:cxn modelId="{50CF84DD-E4E1-467F-8099-46B875201204}" type="presParOf" srcId="{1FA34F5D-42BE-40DA-8B7D-DFEFB45AE6F6}" destId="{BF4051FD-9D1F-447F-8193-0770CFF33A39}" srcOrd="3" destOrd="0" presId="urn:microsoft.com/office/officeart/2005/8/layout/cycle2"/>
    <dgm:cxn modelId="{309DA400-0F7D-4540-9650-80DCDDF14D8A}" type="presParOf" srcId="{BF4051FD-9D1F-447F-8193-0770CFF33A39}" destId="{4B0E4379-A755-48B7-94A8-6CDC2E72C557}" srcOrd="0" destOrd="0" presId="urn:microsoft.com/office/officeart/2005/8/layout/cycle2"/>
    <dgm:cxn modelId="{4546211F-F67A-4212-875F-3A8DEBF3A8D2}" type="presParOf" srcId="{1FA34F5D-42BE-40DA-8B7D-DFEFB45AE6F6}" destId="{CD936B73-E0CF-41A4-B77B-B24C536D3921}" srcOrd="4" destOrd="0" presId="urn:microsoft.com/office/officeart/2005/8/layout/cycle2"/>
    <dgm:cxn modelId="{1E32AE04-B829-4749-81C4-F8FB2ED9C07C}" type="presParOf" srcId="{1FA34F5D-42BE-40DA-8B7D-DFEFB45AE6F6}" destId="{638BA132-F081-4DA7-8548-61AD56D3022E}" srcOrd="5" destOrd="0" presId="urn:microsoft.com/office/officeart/2005/8/layout/cycle2"/>
    <dgm:cxn modelId="{46E61907-33C0-4765-8EB5-D58FD9870923}" type="presParOf" srcId="{638BA132-F081-4DA7-8548-61AD56D3022E}" destId="{8223FCAD-9B25-43F2-A48C-B4642B3AACA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4098A4-5C6F-4C00-8EDB-6BB617383F9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6F4255F1-9E6E-4A56-B8BF-086D579ECAE7}">
      <dgm:prSet phldrT="[Texte]" custT="1"/>
      <dgm:spPr>
        <a:solidFill>
          <a:schemeClr val="accent6">
            <a:lumMod val="75000"/>
          </a:schemeClr>
        </a:solidFill>
      </dgm:spPr>
      <dgm:t>
        <a:bodyPr/>
        <a:lstStyle/>
        <a:p>
          <a:r>
            <a:rPr lang="fr-FR" sz="1600" dirty="0"/>
            <a:t>Accompagner le Travail personnel des élèves </a:t>
          </a:r>
        </a:p>
        <a:p>
          <a:r>
            <a:rPr lang="fr-FR" sz="1100" dirty="0">
              <a:latin typeface="Cambria" panose="02040503050406030204" pitchFamily="18" charset="0"/>
            </a:rPr>
            <a:t>associations, centres sociaux(dans le cadre du CLAS et du PRE)</a:t>
          </a:r>
        </a:p>
        <a:p>
          <a:endParaRPr lang="fr-FR" sz="1100" dirty="0">
            <a:latin typeface="Cambria" panose="02040503050406030204" pitchFamily="18" charset="0"/>
          </a:endParaRPr>
        </a:p>
        <a:p>
          <a:r>
            <a:rPr lang="fr-FR" sz="1100" i="1" dirty="0">
              <a:latin typeface="Cambria" panose="02040503050406030204" pitchFamily="18" charset="0"/>
            </a:rPr>
            <a:t>«  ! à condition de travailler le lien et la complémentarité avec le temps scolaire, la classe,..(possibilité que ces interventions « extérieures »prennent place dans l’établissement) »</a:t>
          </a:r>
        </a:p>
        <a:p>
          <a:endParaRPr lang="fr-FR" sz="1050" dirty="0"/>
        </a:p>
      </dgm:t>
    </dgm:pt>
    <dgm:pt modelId="{424DFE94-A36B-4F7F-A538-41827D7E4727}" type="parTrans" cxnId="{65F33997-F56D-41C6-94B1-B5EF438BC9E1}">
      <dgm:prSet/>
      <dgm:spPr/>
      <dgm:t>
        <a:bodyPr/>
        <a:lstStyle/>
        <a:p>
          <a:endParaRPr lang="fr-FR"/>
        </a:p>
      </dgm:t>
    </dgm:pt>
    <dgm:pt modelId="{176D951A-01F4-46C6-89F3-92A5E056234A}" type="sibTrans" cxnId="{65F33997-F56D-41C6-94B1-B5EF438BC9E1}">
      <dgm:prSet/>
      <dgm:spPr/>
      <dgm:t>
        <a:bodyPr/>
        <a:lstStyle/>
        <a:p>
          <a:endParaRPr lang="fr-FR"/>
        </a:p>
      </dgm:t>
    </dgm:pt>
    <dgm:pt modelId="{27522CE8-CEA8-4716-86F8-4E91DCE7AF52}">
      <dgm:prSet phldrT="[Texte]" custT="1"/>
      <dgm:spPr/>
      <dgm:t>
        <a:bodyPr/>
        <a:lstStyle/>
        <a:p>
          <a:pPr defTabSz="800100">
            <a:lnSpc>
              <a:spcPct val="90000"/>
            </a:lnSpc>
            <a:spcBef>
              <a:spcPct val="0"/>
            </a:spcBef>
            <a:spcAft>
              <a:spcPct val="35000"/>
            </a:spcAft>
          </a:pPr>
          <a:endParaRPr lang="fr-FR" sz="1600" dirty="0"/>
        </a:p>
        <a:p>
          <a:pPr defTabSz="800100">
            <a:lnSpc>
              <a:spcPct val="90000"/>
            </a:lnSpc>
            <a:spcBef>
              <a:spcPct val="0"/>
            </a:spcBef>
            <a:spcAft>
              <a:spcPct val="35000"/>
            </a:spcAft>
          </a:pPr>
          <a:r>
            <a:rPr lang="fr-FR" sz="1600" dirty="0"/>
            <a:t>Lien avec les parents </a:t>
          </a:r>
        </a:p>
        <a:p>
          <a:pPr marL="0" marR="0" indent="0" defTabSz="914400" eaLnBrk="1" fontAlgn="auto" latinLnBrk="0" hangingPunct="1">
            <a:lnSpc>
              <a:spcPct val="100000"/>
            </a:lnSpc>
            <a:spcBef>
              <a:spcPts val="0"/>
            </a:spcBef>
            <a:spcAft>
              <a:spcPts val="0"/>
            </a:spcAft>
            <a:buClrTx/>
            <a:buSzTx/>
            <a:buFontTx/>
            <a:buNone/>
            <a:tabLst/>
            <a:defRPr/>
          </a:pPr>
          <a:r>
            <a:rPr lang="fr-FR" sz="1100" dirty="0"/>
            <a:t>REAPP dans le cadre du café des parents </a:t>
          </a:r>
        </a:p>
        <a:p>
          <a:pPr marL="0" marR="0" indent="0" defTabSz="914400" eaLnBrk="1" fontAlgn="auto" latinLnBrk="0" hangingPunct="1">
            <a:lnSpc>
              <a:spcPct val="100000"/>
            </a:lnSpc>
            <a:spcBef>
              <a:spcPts val="0"/>
            </a:spcBef>
            <a:spcAft>
              <a:spcPts val="0"/>
            </a:spcAft>
            <a:buClrTx/>
            <a:buSzTx/>
            <a:buFontTx/>
            <a:buNone/>
            <a:tabLst/>
            <a:defRPr/>
          </a:pPr>
          <a:r>
            <a:rPr lang="fr-FR" sz="1100" dirty="0">
              <a:latin typeface="Cambria" panose="02040503050406030204" pitchFamily="18" charset="0"/>
            </a:rPr>
            <a:t>Partenariat dans le cadre de l’OEPRE (ouvrir l’école aux parents pour la réussite des enfants) ou pour donner des cours à l’école au collège aux parents allophones </a:t>
          </a:r>
        </a:p>
        <a:p>
          <a:pPr defTabSz="800100">
            <a:lnSpc>
              <a:spcPct val="90000"/>
            </a:lnSpc>
            <a:spcBef>
              <a:spcPct val="0"/>
            </a:spcBef>
            <a:spcAft>
              <a:spcPct val="35000"/>
            </a:spcAft>
          </a:pPr>
          <a:endParaRPr lang="fr-FR" sz="1100" dirty="0"/>
        </a:p>
        <a:p>
          <a:pPr defTabSz="800100">
            <a:lnSpc>
              <a:spcPct val="90000"/>
            </a:lnSpc>
            <a:spcBef>
              <a:spcPct val="0"/>
            </a:spcBef>
            <a:spcAft>
              <a:spcPct val="35000"/>
            </a:spcAft>
          </a:pPr>
          <a:endParaRPr lang="fr-FR" sz="1100" dirty="0"/>
        </a:p>
      </dgm:t>
    </dgm:pt>
    <dgm:pt modelId="{F570A3BD-C796-45A0-A78F-F482B26A7D4D}" type="parTrans" cxnId="{ABBE2664-29F0-4E32-A1D5-1013CC1B547E}">
      <dgm:prSet/>
      <dgm:spPr/>
      <dgm:t>
        <a:bodyPr/>
        <a:lstStyle/>
        <a:p>
          <a:endParaRPr lang="fr-FR"/>
        </a:p>
      </dgm:t>
    </dgm:pt>
    <dgm:pt modelId="{7F817406-5FAA-4B70-9DF1-43CDAFC866FA}" type="sibTrans" cxnId="{ABBE2664-29F0-4E32-A1D5-1013CC1B547E}">
      <dgm:prSet/>
      <dgm:spPr/>
      <dgm:t>
        <a:bodyPr/>
        <a:lstStyle/>
        <a:p>
          <a:endParaRPr lang="fr-FR"/>
        </a:p>
      </dgm:t>
    </dgm:pt>
    <dgm:pt modelId="{B7CE9D1A-2975-4926-9829-1D3449715FB6}">
      <dgm:prSet phldrT="[Texte]" custT="1"/>
      <dgm:spPr>
        <a:solidFill>
          <a:srgbClr val="FFC000"/>
        </a:solidFill>
      </dgm:spPr>
      <dgm:t>
        <a:bodyPr/>
        <a:lstStyle/>
        <a:p>
          <a:r>
            <a:rPr lang="fr-FR" sz="1600" dirty="0"/>
            <a:t>Santé, social  citoyenneté</a:t>
          </a:r>
        </a:p>
        <a:p>
          <a:r>
            <a:rPr lang="fr-FR" sz="1100" dirty="0"/>
            <a:t>Ville, centre social, PRE</a:t>
          </a:r>
        </a:p>
        <a:p>
          <a:r>
            <a:rPr lang="fr-FR" sz="1100" dirty="0"/>
            <a:t>CESC inter-degré </a:t>
          </a:r>
        </a:p>
        <a:p>
          <a:r>
            <a:rPr lang="fr-FR" sz="1100" i="1" dirty="0"/>
            <a:t>Suivi orthophonique et psychologique par le CCAS au sein du collège.</a:t>
          </a:r>
        </a:p>
        <a:p>
          <a:r>
            <a:rPr lang="fr-FR" sz="1100" i="1" dirty="0"/>
            <a:t>Suivi partenarial des situations psycho-sociales complexes (AS scolaire + prévention spécialisée + service prévention de la mairie)</a:t>
          </a:r>
        </a:p>
      </dgm:t>
    </dgm:pt>
    <dgm:pt modelId="{8EC0CDBD-012A-4720-9715-C394727FBA26}" type="parTrans" cxnId="{4AA9749F-9966-4A38-86A4-1345ABE4783D}">
      <dgm:prSet/>
      <dgm:spPr/>
      <dgm:t>
        <a:bodyPr/>
        <a:lstStyle/>
        <a:p>
          <a:endParaRPr lang="fr-FR"/>
        </a:p>
      </dgm:t>
    </dgm:pt>
    <dgm:pt modelId="{3D3BBB83-02EA-45ED-A822-11B49172F3A1}" type="sibTrans" cxnId="{4AA9749F-9966-4A38-86A4-1345ABE4783D}">
      <dgm:prSet/>
      <dgm:spPr/>
      <dgm:t>
        <a:bodyPr/>
        <a:lstStyle/>
        <a:p>
          <a:endParaRPr lang="fr-FR"/>
        </a:p>
      </dgm:t>
    </dgm:pt>
    <dgm:pt modelId="{65AD3B85-5518-460C-B46B-6A42316DAFD1}">
      <dgm:prSet phldrT="[Texte]" custT="1"/>
      <dgm:spPr>
        <a:solidFill>
          <a:schemeClr val="accent5">
            <a:lumMod val="75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600" dirty="0"/>
            <a:t>Suivi des élèves en difficulté</a:t>
          </a:r>
        </a:p>
        <a:p>
          <a:pPr marL="0" marR="0" indent="0" defTabSz="914400" eaLnBrk="1" fontAlgn="auto" latinLnBrk="0" hangingPunct="1">
            <a:lnSpc>
              <a:spcPct val="100000"/>
            </a:lnSpc>
            <a:spcBef>
              <a:spcPts val="0"/>
            </a:spcBef>
            <a:spcAft>
              <a:spcPts val="0"/>
            </a:spcAft>
            <a:buClrTx/>
            <a:buSzTx/>
            <a:buFontTx/>
            <a:buNone/>
            <a:tabLst/>
            <a:defRPr/>
          </a:pPr>
          <a:r>
            <a:rPr lang="fr-FR" sz="1600" dirty="0"/>
            <a:t>Prévention du décrochage </a:t>
          </a:r>
        </a:p>
        <a:p>
          <a:pPr defTabSz="711200">
            <a:lnSpc>
              <a:spcPct val="90000"/>
            </a:lnSpc>
            <a:spcBef>
              <a:spcPct val="0"/>
            </a:spcBef>
            <a:spcAft>
              <a:spcPct val="35000"/>
            </a:spcAft>
          </a:pPr>
          <a:endParaRPr lang="fr-FR" sz="1600" dirty="0"/>
        </a:p>
        <a:p>
          <a:pPr defTabSz="711200">
            <a:lnSpc>
              <a:spcPct val="90000"/>
            </a:lnSpc>
            <a:spcBef>
              <a:spcPct val="0"/>
            </a:spcBef>
            <a:spcAft>
              <a:spcPct val="35000"/>
            </a:spcAft>
          </a:pPr>
          <a:r>
            <a:rPr lang="fr-FR" sz="1200" dirty="0"/>
            <a:t>PRE</a:t>
          </a:r>
        </a:p>
        <a:p>
          <a:pPr defTabSz="711200">
            <a:lnSpc>
              <a:spcPct val="90000"/>
            </a:lnSpc>
            <a:spcBef>
              <a:spcPct val="0"/>
            </a:spcBef>
            <a:spcAft>
              <a:spcPct val="35000"/>
            </a:spcAft>
          </a:pPr>
          <a:r>
            <a:rPr lang="fr-FR" sz="1200" dirty="0"/>
            <a:t>Club de prévention</a:t>
          </a:r>
        </a:p>
        <a:p>
          <a:pPr defTabSz="711200">
            <a:lnSpc>
              <a:spcPct val="90000"/>
            </a:lnSpc>
            <a:spcBef>
              <a:spcPct val="0"/>
            </a:spcBef>
            <a:spcAft>
              <a:spcPct val="35000"/>
            </a:spcAft>
          </a:pPr>
          <a:r>
            <a:rPr lang="fr-FR" sz="1000" i="1" dirty="0"/>
            <a:t>« Une commission de suivi des difficulté des élèves (CSDE) se fait de façon hebdomadaire en présence du Programme de Réussite Educative (PRE). » </a:t>
          </a:r>
        </a:p>
        <a:p>
          <a:pPr defTabSz="711200">
            <a:lnSpc>
              <a:spcPct val="90000"/>
            </a:lnSpc>
            <a:spcBef>
              <a:spcPct val="0"/>
            </a:spcBef>
            <a:spcAft>
              <a:spcPct val="35000"/>
            </a:spcAft>
          </a:pPr>
          <a:r>
            <a:rPr lang="fr-FR" sz="1000" i="1" dirty="0"/>
            <a:t>« Un suivi des absences avec intervention à domicile de différents partenaires suivi de rencontres au collège avec les familles. »</a:t>
          </a:r>
        </a:p>
      </dgm:t>
    </dgm:pt>
    <dgm:pt modelId="{CDE48843-545A-4A97-9D25-B0D83A33F390}" type="parTrans" cxnId="{0AAD96AE-79F8-4D8D-BC3E-7B9B43EDB47F}">
      <dgm:prSet/>
      <dgm:spPr/>
      <dgm:t>
        <a:bodyPr/>
        <a:lstStyle/>
        <a:p>
          <a:endParaRPr lang="fr-FR"/>
        </a:p>
      </dgm:t>
    </dgm:pt>
    <dgm:pt modelId="{51B1F721-19E9-40E2-9B93-DAC0FD5BA78B}" type="sibTrans" cxnId="{0AAD96AE-79F8-4D8D-BC3E-7B9B43EDB47F}">
      <dgm:prSet/>
      <dgm:spPr/>
      <dgm:t>
        <a:bodyPr/>
        <a:lstStyle/>
        <a:p>
          <a:endParaRPr lang="fr-FR"/>
        </a:p>
      </dgm:t>
    </dgm:pt>
    <dgm:pt modelId="{64BB89C9-0814-4894-A767-DADE0DFB9BD5}">
      <dgm:prSet phldrT="[Texte]" custT="1"/>
      <dgm:spPr>
        <a:solidFill>
          <a:schemeClr val="accent2">
            <a:lumMod val="60000"/>
            <a:lumOff val="40000"/>
          </a:schemeClr>
        </a:solidFill>
      </dgm:spPr>
      <dgm:t>
        <a:bodyPr/>
        <a:lstStyle/>
        <a:p>
          <a:r>
            <a:rPr lang="fr-FR" sz="1600" dirty="0"/>
            <a:t>Développement culturel </a:t>
          </a:r>
        </a:p>
        <a:p>
          <a:r>
            <a:rPr lang="fr-FR" sz="1100" dirty="0"/>
            <a:t>DRAC, structures ou associations culturelles locales mobilisées également dans le cadre de l’école ouverte </a:t>
          </a:r>
        </a:p>
        <a:p>
          <a:r>
            <a:rPr lang="fr-FR" sz="1100" dirty="0"/>
            <a:t>Résidence d’artistes</a:t>
          </a:r>
        </a:p>
      </dgm:t>
    </dgm:pt>
    <dgm:pt modelId="{81196A29-43CF-4795-BD12-9BC13A85F0DC}" type="parTrans" cxnId="{5BA63D48-C409-451B-BB47-5CFB44C3A1D5}">
      <dgm:prSet/>
      <dgm:spPr/>
      <dgm:t>
        <a:bodyPr/>
        <a:lstStyle/>
        <a:p>
          <a:endParaRPr lang="fr-FR"/>
        </a:p>
      </dgm:t>
    </dgm:pt>
    <dgm:pt modelId="{A255347D-E12C-401C-98C2-9BDC749D7D4F}" type="sibTrans" cxnId="{5BA63D48-C409-451B-BB47-5CFB44C3A1D5}">
      <dgm:prSet/>
      <dgm:spPr/>
      <dgm:t>
        <a:bodyPr/>
        <a:lstStyle/>
        <a:p>
          <a:endParaRPr lang="fr-FR"/>
        </a:p>
      </dgm:t>
    </dgm:pt>
    <dgm:pt modelId="{BA65FCAF-9D5B-4411-9095-F3F57631D176}">
      <dgm:prSet phldrT="[Texte]" custT="1"/>
      <dgm:spPr/>
      <dgm:t>
        <a:bodyPr/>
        <a:lstStyle/>
        <a:p>
          <a:r>
            <a:rPr lang="fr-FR" sz="1600" dirty="0"/>
            <a:t>Scolarisation des moins </a:t>
          </a:r>
        </a:p>
        <a:p>
          <a:r>
            <a:rPr lang="fr-FR" sz="1600" dirty="0"/>
            <a:t>de 3 ans </a:t>
          </a:r>
        </a:p>
        <a:p>
          <a:r>
            <a:rPr lang="fr-FR" sz="1100" dirty="0">
              <a:latin typeface="Cambria" panose="02040503050406030204" pitchFamily="18" charset="0"/>
            </a:rPr>
            <a:t>Partenaires institutionnels locaux </a:t>
          </a:r>
        </a:p>
        <a:p>
          <a:r>
            <a:rPr lang="fr-FR" sz="1100" dirty="0">
              <a:latin typeface="Cambria" panose="02040503050406030204" pitchFamily="18" charset="0"/>
            </a:rPr>
            <a:t>( crèche, CAF, PMI)</a:t>
          </a:r>
          <a:endParaRPr lang="fr-FR" sz="1100" dirty="0"/>
        </a:p>
      </dgm:t>
    </dgm:pt>
    <dgm:pt modelId="{737A2A39-D56A-4783-BE0E-7F883F31C3C0}" type="parTrans" cxnId="{4F6B6D3A-4714-4711-BA1D-E0D7072CBEE5}">
      <dgm:prSet/>
      <dgm:spPr/>
      <dgm:t>
        <a:bodyPr/>
        <a:lstStyle/>
        <a:p>
          <a:endParaRPr lang="fr-FR"/>
        </a:p>
      </dgm:t>
    </dgm:pt>
    <dgm:pt modelId="{2F52E007-6F97-49D5-961E-A32E8E1B15A3}" type="sibTrans" cxnId="{4F6B6D3A-4714-4711-BA1D-E0D7072CBEE5}">
      <dgm:prSet/>
      <dgm:spPr/>
      <dgm:t>
        <a:bodyPr/>
        <a:lstStyle/>
        <a:p>
          <a:endParaRPr lang="fr-FR"/>
        </a:p>
      </dgm:t>
    </dgm:pt>
    <dgm:pt modelId="{60AB9EAF-3C86-4FDC-9893-E0ED75A970D7}">
      <dgm:prSet phldrT="[Texte]" custT="1"/>
      <dgm:spPr>
        <a:solidFill>
          <a:srgbClr val="92D050"/>
        </a:solidFill>
      </dgm:spPr>
      <dgm:t>
        <a:bodyPr/>
        <a:lstStyle/>
        <a:p>
          <a:endParaRPr lang="fr-FR" sz="1600" dirty="0"/>
        </a:p>
        <a:p>
          <a:r>
            <a:rPr lang="fr-FR" sz="1600" dirty="0"/>
            <a:t>Parcours</a:t>
          </a:r>
          <a:r>
            <a:rPr lang="fr-FR" sz="1600" baseline="0" dirty="0"/>
            <a:t> d’excellence/ cordées </a:t>
          </a:r>
        </a:p>
        <a:p>
          <a:r>
            <a:rPr lang="fr-FR" sz="1100" dirty="0">
              <a:latin typeface="Cambria" panose="02040503050406030204" pitchFamily="18" charset="0"/>
            </a:rPr>
            <a:t>- partenariat avec des entreprises, les associations de quartier, la ville</a:t>
          </a:r>
        </a:p>
        <a:p>
          <a:r>
            <a:rPr lang="fr-FR" sz="1100" dirty="0">
              <a:latin typeface="Cambria" panose="02040503050406030204" pitchFamily="18" charset="0"/>
            </a:rPr>
            <a:t>- liaison renforcée avec les établissements de formation de la ville, universités </a:t>
          </a:r>
        </a:p>
        <a:p>
          <a:r>
            <a:rPr lang="fr-FR" sz="1100" dirty="0">
              <a:latin typeface="Cambria" panose="02040503050406030204" pitchFamily="18" charset="0"/>
            </a:rPr>
            <a:t>Forum des métiers </a:t>
          </a:r>
        </a:p>
        <a:p>
          <a:r>
            <a:rPr lang="fr-FR" sz="1100" dirty="0">
              <a:latin typeface="Cambria" panose="02040503050406030204" pitchFamily="18" charset="0"/>
            </a:rPr>
            <a:t>Forum de l’orientation</a:t>
          </a:r>
        </a:p>
        <a:p>
          <a:r>
            <a:rPr lang="fr-FR" sz="1100" dirty="0">
              <a:latin typeface="Cambria" panose="02040503050406030204" pitchFamily="18" charset="0"/>
            </a:rPr>
            <a:t> </a:t>
          </a:r>
        </a:p>
        <a:p>
          <a:r>
            <a:rPr lang="fr-FR" sz="1000" dirty="0">
              <a:latin typeface="Cambria" panose="02040503050406030204" pitchFamily="18" charset="0"/>
            </a:rPr>
            <a:t>,</a:t>
          </a:r>
          <a:endParaRPr lang="fr-FR" sz="1000" dirty="0"/>
        </a:p>
      </dgm:t>
    </dgm:pt>
    <dgm:pt modelId="{FB02DD93-9F6A-4907-9968-831D0D4FFCE2}" type="parTrans" cxnId="{6FB8A2E1-51C1-42EF-92FF-ACB717CC4F25}">
      <dgm:prSet/>
      <dgm:spPr/>
      <dgm:t>
        <a:bodyPr/>
        <a:lstStyle/>
        <a:p>
          <a:endParaRPr lang="fr-FR"/>
        </a:p>
      </dgm:t>
    </dgm:pt>
    <dgm:pt modelId="{827F4EE2-8EDD-4975-AE26-1C76D03AED4D}" type="sibTrans" cxnId="{6FB8A2E1-51C1-42EF-92FF-ACB717CC4F25}">
      <dgm:prSet/>
      <dgm:spPr/>
      <dgm:t>
        <a:bodyPr/>
        <a:lstStyle/>
        <a:p>
          <a:endParaRPr lang="fr-FR"/>
        </a:p>
      </dgm:t>
    </dgm:pt>
    <dgm:pt modelId="{F35D02A4-5DDA-47B2-B34B-8FFDC4910930}">
      <dgm:prSet phldrT="[Texte]" custT="1"/>
      <dgm:spPr>
        <a:solidFill>
          <a:srgbClr val="7030A0"/>
        </a:solidFill>
      </dgm:spPr>
      <dgm:t>
        <a:bodyPr/>
        <a:lstStyle/>
        <a:p>
          <a:r>
            <a:rPr lang="fr-FR" sz="1600" dirty="0"/>
            <a:t>Réussite au CP</a:t>
          </a:r>
        </a:p>
        <a:p>
          <a:r>
            <a:rPr lang="fr-FR" sz="1100" baseline="0" dirty="0">
              <a:latin typeface="Cambria" panose="02040503050406030204" pitchFamily="18" charset="0"/>
            </a:rPr>
            <a:t>Coup de pouce avec la municipalité dans le cadre du PRE  </a:t>
          </a:r>
          <a:endParaRPr lang="fr-FR" sz="1100" dirty="0">
            <a:latin typeface="Cambria" panose="02040503050406030204" pitchFamily="18" charset="0"/>
          </a:endParaRPr>
        </a:p>
      </dgm:t>
    </dgm:pt>
    <dgm:pt modelId="{AE8921F4-9D4D-44E2-BA81-1BAA637535C6}" type="parTrans" cxnId="{7A4263C4-A4E4-456E-A8EE-13D6D6C268B5}">
      <dgm:prSet/>
      <dgm:spPr/>
      <dgm:t>
        <a:bodyPr/>
        <a:lstStyle/>
        <a:p>
          <a:endParaRPr lang="fr-FR"/>
        </a:p>
      </dgm:t>
    </dgm:pt>
    <dgm:pt modelId="{04ED8E19-217C-44AA-A277-FCAAA91F3820}" type="sibTrans" cxnId="{7A4263C4-A4E4-456E-A8EE-13D6D6C268B5}">
      <dgm:prSet/>
      <dgm:spPr/>
      <dgm:t>
        <a:bodyPr/>
        <a:lstStyle/>
        <a:p>
          <a:endParaRPr lang="fr-FR"/>
        </a:p>
      </dgm:t>
    </dgm:pt>
    <dgm:pt modelId="{8D17FF5B-96AB-41E1-85BD-7FB072A62F87}" type="pres">
      <dgm:prSet presAssocID="{E94098A4-5C6F-4C00-8EDB-6BB617383F9D}" presName="diagram" presStyleCnt="0">
        <dgm:presLayoutVars>
          <dgm:dir/>
          <dgm:resizeHandles val="exact"/>
        </dgm:presLayoutVars>
      </dgm:prSet>
      <dgm:spPr/>
    </dgm:pt>
    <dgm:pt modelId="{AA2ABFF0-CFC6-44A6-9406-ACDB5ECF2200}" type="pres">
      <dgm:prSet presAssocID="{6F4255F1-9E6E-4A56-B8BF-086D579ECAE7}" presName="node" presStyleLbl="node1" presStyleIdx="0" presStyleCnt="8" custScaleX="114734" custScaleY="264241" custLinFactY="23679" custLinFactNeighborX="-3552" custLinFactNeighborY="100000">
        <dgm:presLayoutVars>
          <dgm:bulletEnabled val="1"/>
        </dgm:presLayoutVars>
      </dgm:prSet>
      <dgm:spPr/>
    </dgm:pt>
    <dgm:pt modelId="{FED691E4-B816-4855-84A8-6AE6163B439D}" type="pres">
      <dgm:prSet presAssocID="{176D951A-01F4-46C6-89F3-92A5E056234A}" presName="sibTrans" presStyleCnt="0"/>
      <dgm:spPr/>
    </dgm:pt>
    <dgm:pt modelId="{C49DC5BA-86A5-41AB-BCB6-7AC389E1A8B9}" type="pres">
      <dgm:prSet presAssocID="{27522CE8-CEA8-4716-86F8-4E91DCE7AF52}" presName="node" presStyleLbl="node1" presStyleIdx="1" presStyleCnt="8" custScaleY="216660" custLinFactY="100000" custLinFactNeighborX="18143" custLinFactNeighborY="146317">
        <dgm:presLayoutVars>
          <dgm:bulletEnabled val="1"/>
        </dgm:presLayoutVars>
      </dgm:prSet>
      <dgm:spPr/>
    </dgm:pt>
    <dgm:pt modelId="{17F8FD5C-ABB3-4CAE-8650-C6699CC4CF21}" type="pres">
      <dgm:prSet presAssocID="{7F817406-5FAA-4B70-9DF1-43CDAFC866FA}" presName="sibTrans" presStyleCnt="0"/>
      <dgm:spPr/>
    </dgm:pt>
    <dgm:pt modelId="{5ABC3DF3-2CCE-4F96-9059-EF1C3ECA1A7F}" type="pres">
      <dgm:prSet presAssocID="{B7CE9D1A-2975-4926-9829-1D3449715FB6}" presName="node" presStyleLbl="node1" presStyleIdx="2" presStyleCnt="8" custScaleY="243992" custLinFactY="-4372" custLinFactNeighborX="20480" custLinFactNeighborY="-100000">
        <dgm:presLayoutVars>
          <dgm:bulletEnabled val="1"/>
        </dgm:presLayoutVars>
      </dgm:prSet>
      <dgm:spPr/>
    </dgm:pt>
    <dgm:pt modelId="{F3444ACB-417A-4794-AB60-0B4AFF78EE74}" type="pres">
      <dgm:prSet presAssocID="{3D3BBB83-02EA-45ED-A822-11B49172F3A1}" presName="sibTrans" presStyleCnt="0"/>
      <dgm:spPr/>
    </dgm:pt>
    <dgm:pt modelId="{5B5C7194-70D9-4973-912D-2C6012D0F37A}" type="pres">
      <dgm:prSet presAssocID="{65AD3B85-5518-460C-B46B-6A42316DAFD1}" presName="node" presStyleLbl="node1" presStyleIdx="3" presStyleCnt="8" custScaleY="323454" custLinFactNeighborX="17232" custLinFactNeighborY="-40146">
        <dgm:presLayoutVars>
          <dgm:bulletEnabled val="1"/>
        </dgm:presLayoutVars>
      </dgm:prSet>
      <dgm:spPr/>
    </dgm:pt>
    <dgm:pt modelId="{471C8720-4662-441E-9388-AB507A0E34F8}" type="pres">
      <dgm:prSet presAssocID="{51B1F721-19E9-40E2-9B93-DAC0FD5BA78B}" presName="sibTrans" presStyleCnt="0"/>
      <dgm:spPr/>
    </dgm:pt>
    <dgm:pt modelId="{FD33C4DA-AC54-468E-B8CA-5D652A232828}" type="pres">
      <dgm:prSet presAssocID="{64BB89C9-0814-4894-A767-DADE0DFB9BD5}" presName="node" presStyleLbl="node1" presStyleIdx="4" presStyleCnt="8" custScaleY="214783" custLinFactX="100000" custLinFactNeighborX="170987" custLinFactNeighborY="-77979">
        <dgm:presLayoutVars>
          <dgm:bulletEnabled val="1"/>
        </dgm:presLayoutVars>
      </dgm:prSet>
      <dgm:spPr/>
    </dgm:pt>
    <dgm:pt modelId="{86AFE028-A7A3-4190-B7A4-F0F9F6229582}" type="pres">
      <dgm:prSet presAssocID="{A255347D-E12C-401C-98C2-9BDC749D7D4F}" presName="sibTrans" presStyleCnt="0"/>
      <dgm:spPr/>
    </dgm:pt>
    <dgm:pt modelId="{003C2161-F5A3-4BA5-808E-076CD2C3065C}" type="pres">
      <dgm:prSet presAssocID="{BA65FCAF-9D5B-4411-9095-F3F57631D176}" presName="node" presStyleLbl="node1" presStyleIdx="5" presStyleCnt="8" custScaleX="141434" custLinFactX="-7048" custLinFactY="-183743" custLinFactNeighborX="-100000" custLinFactNeighborY="-200000">
        <dgm:presLayoutVars>
          <dgm:bulletEnabled val="1"/>
        </dgm:presLayoutVars>
      </dgm:prSet>
      <dgm:spPr/>
    </dgm:pt>
    <dgm:pt modelId="{7BD4ECE0-7228-4F6C-B985-1239902F1474}" type="pres">
      <dgm:prSet presAssocID="{2F52E007-6F97-49D5-961E-A32E8E1B15A3}" presName="sibTrans" presStyleCnt="0"/>
      <dgm:spPr/>
    </dgm:pt>
    <dgm:pt modelId="{1F5BEC8A-275F-41BD-ADE5-FF8A641C5B96}" type="pres">
      <dgm:prSet presAssocID="{60AB9EAF-3C86-4FDC-9893-E0ED75A970D7}" presName="node" presStyleLbl="node1" presStyleIdx="6" presStyleCnt="8" custScaleX="104308" custScaleY="220526" custLinFactX="-2214" custLinFactY="-101369" custLinFactNeighborX="-100000" custLinFactNeighborY="-200000">
        <dgm:presLayoutVars>
          <dgm:bulletEnabled val="1"/>
        </dgm:presLayoutVars>
      </dgm:prSet>
      <dgm:spPr/>
    </dgm:pt>
    <dgm:pt modelId="{2040C506-F6B9-4A07-AC86-04AC5A354210}" type="pres">
      <dgm:prSet presAssocID="{827F4EE2-8EDD-4975-AE26-1C76D03AED4D}" presName="sibTrans" presStyleCnt="0"/>
      <dgm:spPr/>
    </dgm:pt>
    <dgm:pt modelId="{B725AE98-2941-4701-BA28-74DA382B1DFF}" type="pres">
      <dgm:prSet presAssocID="{F35D02A4-5DDA-47B2-B34B-8FFDC4910930}" presName="node" presStyleLbl="node1" presStyleIdx="7" presStyleCnt="8" custLinFactNeighborX="2874" custLinFactNeighborY="-38781">
        <dgm:presLayoutVars>
          <dgm:bulletEnabled val="1"/>
        </dgm:presLayoutVars>
      </dgm:prSet>
      <dgm:spPr/>
    </dgm:pt>
  </dgm:ptLst>
  <dgm:cxnLst>
    <dgm:cxn modelId="{AF7BE414-85E2-406E-AC89-3902F4369ECA}" type="presOf" srcId="{BA65FCAF-9D5B-4411-9095-F3F57631D176}" destId="{003C2161-F5A3-4BA5-808E-076CD2C3065C}" srcOrd="0" destOrd="0" presId="urn:microsoft.com/office/officeart/2005/8/layout/default"/>
    <dgm:cxn modelId="{AE16B22C-4474-4105-B97C-72D6D88B2B5F}" type="presOf" srcId="{B7CE9D1A-2975-4926-9829-1D3449715FB6}" destId="{5ABC3DF3-2CCE-4F96-9059-EF1C3ECA1A7F}" srcOrd="0" destOrd="0" presId="urn:microsoft.com/office/officeart/2005/8/layout/default"/>
    <dgm:cxn modelId="{4F6B6D3A-4714-4711-BA1D-E0D7072CBEE5}" srcId="{E94098A4-5C6F-4C00-8EDB-6BB617383F9D}" destId="{BA65FCAF-9D5B-4411-9095-F3F57631D176}" srcOrd="5" destOrd="0" parTransId="{737A2A39-D56A-4783-BE0E-7F883F31C3C0}" sibTransId="{2F52E007-6F97-49D5-961E-A32E8E1B15A3}"/>
    <dgm:cxn modelId="{5BA63D48-C409-451B-BB47-5CFB44C3A1D5}" srcId="{E94098A4-5C6F-4C00-8EDB-6BB617383F9D}" destId="{64BB89C9-0814-4894-A767-DADE0DFB9BD5}" srcOrd="4" destOrd="0" parTransId="{81196A29-43CF-4795-BD12-9BC13A85F0DC}" sibTransId="{A255347D-E12C-401C-98C2-9BDC749D7D4F}"/>
    <dgm:cxn modelId="{ABBE2664-29F0-4E32-A1D5-1013CC1B547E}" srcId="{E94098A4-5C6F-4C00-8EDB-6BB617383F9D}" destId="{27522CE8-CEA8-4716-86F8-4E91DCE7AF52}" srcOrd="1" destOrd="0" parTransId="{F570A3BD-C796-45A0-A78F-F482B26A7D4D}" sibTransId="{7F817406-5FAA-4B70-9DF1-43CDAFC866FA}"/>
    <dgm:cxn modelId="{E4DFB982-028A-48F1-ABF2-8C4C8E45B1B0}" type="presOf" srcId="{F35D02A4-5DDA-47B2-B34B-8FFDC4910930}" destId="{B725AE98-2941-4701-BA28-74DA382B1DFF}" srcOrd="0" destOrd="0" presId="urn:microsoft.com/office/officeart/2005/8/layout/default"/>
    <dgm:cxn modelId="{BE993991-F4A4-4020-9B2C-21BF989213A6}" type="presOf" srcId="{64BB89C9-0814-4894-A767-DADE0DFB9BD5}" destId="{FD33C4DA-AC54-468E-B8CA-5D652A232828}" srcOrd="0" destOrd="0" presId="urn:microsoft.com/office/officeart/2005/8/layout/default"/>
    <dgm:cxn modelId="{65F33997-F56D-41C6-94B1-B5EF438BC9E1}" srcId="{E94098A4-5C6F-4C00-8EDB-6BB617383F9D}" destId="{6F4255F1-9E6E-4A56-B8BF-086D579ECAE7}" srcOrd="0" destOrd="0" parTransId="{424DFE94-A36B-4F7F-A538-41827D7E4727}" sibTransId="{176D951A-01F4-46C6-89F3-92A5E056234A}"/>
    <dgm:cxn modelId="{4AA9749F-9966-4A38-86A4-1345ABE4783D}" srcId="{E94098A4-5C6F-4C00-8EDB-6BB617383F9D}" destId="{B7CE9D1A-2975-4926-9829-1D3449715FB6}" srcOrd="2" destOrd="0" parTransId="{8EC0CDBD-012A-4720-9715-C394727FBA26}" sibTransId="{3D3BBB83-02EA-45ED-A822-11B49172F3A1}"/>
    <dgm:cxn modelId="{0AAD96AE-79F8-4D8D-BC3E-7B9B43EDB47F}" srcId="{E94098A4-5C6F-4C00-8EDB-6BB617383F9D}" destId="{65AD3B85-5518-460C-B46B-6A42316DAFD1}" srcOrd="3" destOrd="0" parTransId="{CDE48843-545A-4A97-9D25-B0D83A33F390}" sibTransId="{51B1F721-19E9-40E2-9B93-DAC0FD5BA78B}"/>
    <dgm:cxn modelId="{7A4263C4-A4E4-456E-A8EE-13D6D6C268B5}" srcId="{E94098A4-5C6F-4C00-8EDB-6BB617383F9D}" destId="{F35D02A4-5DDA-47B2-B34B-8FFDC4910930}" srcOrd="7" destOrd="0" parTransId="{AE8921F4-9D4D-44E2-BA81-1BAA637535C6}" sibTransId="{04ED8E19-217C-44AA-A277-FCAAA91F3820}"/>
    <dgm:cxn modelId="{77228ECC-0B61-4720-9C7C-04D9C96CD9B9}" type="presOf" srcId="{6F4255F1-9E6E-4A56-B8BF-086D579ECAE7}" destId="{AA2ABFF0-CFC6-44A6-9406-ACDB5ECF2200}" srcOrd="0" destOrd="0" presId="urn:microsoft.com/office/officeart/2005/8/layout/default"/>
    <dgm:cxn modelId="{37824FD7-D2FF-491A-8C47-1204C8078DCF}" type="presOf" srcId="{60AB9EAF-3C86-4FDC-9893-E0ED75A970D7}" destId="{1F5BEC8A-275F-41BD-ADE5-FF8A641C5B96}" srcOrd="0" destOrd="0" presId="urn:microsoft.com/office/officeart/2005/8/layout/default"/>
    <dgm:cxn modelId="{6FB8A2E1-51C1-42EF-92FF-ACB717CC4F25}" srcId="{E94098A4-5C6F-4C00-8EDB-6BB617383F9D}" destId="{60AB9EAF-3C86-4FDC-9893-E0ED75A970D7}" srcOrd="6" destOrd="0" parTransId="{FB02DD93-9F6A-4907-9968-831D0D4FFCE2}" sibTransId="{827F4EE2-8EDD-4975-AE26-1C76D03AED4D}"/>
    <dgm:cxn modelId="{A56045E6-501F-4AA2-808B-8F8FE0E36A48}" type="presOf" srcId="{65AD3B85-5518-460C-B46B-6A42316DAFD1}" destId="{5B5C7194-70D9-4973-912D-2C6012D0F37A}" srcOrd="0" destOrd="0" presId="urn:microsoft.com/office/officeart/2005/8/layout/default"/>
    <dgm:cxn modelId="{8F45DAE8-1DA3-4214-8106-56F4FBCC939C}" type="presOf" srcId="{27522CE8-CEA8-4716-86F8-4E91DCE7AF52}" destId="{C49DC5BA-86A5-41AB-BCB6-7AC389E1A8B9}" srcOrd="0" destOrd="0" presId="urn:microsoft.com/office/officeart/2005/8/layout/default"/>
    <dgm:cxn modelId="{4E5CACF3-2991-41F6-8DF0-48B3A6B152CE}" type="presOf" srcId="{E94098A4-5C6F-4C00-8EDB-6BB617383F9D}" destId="{8D17FF5B-96AB-41E1-85BD-7FB072A62F87}" srcOrd="0" destOrd="0" presId="urn:microsoft.com/office/officeart/2005/8/layout/default"/>
    <dgm:cxn modelId="{BCE18D9E-999E-4359-9ED5-1C28CA38ECEA}" type="presParOf" srcId="{8D17FF5B-96AB-41E1-85BD-7FB072A62F87}" destId="{AA2ABFF0-CFC6-44A6-9406-ACDB5ECF2200}" srcOrd="0" destOrd="0" presId="urn:microsoft.com/office/officeart/2005/8/layout/default"/>
    <dgm:cxn modelId="{6C781201-88B6-43C7-AE8E-C21354F07CEC}" type="presParOf" srcId="{8D17FF5B-96AB-41E1-85BD-7FB072A62F87}" destId="{FED691E4-B816-4855-84A8-6AE6163B439D}" srcOrd="1" destOrd="0" presId="urn:microsoft.com/office/officeart/2005/8/layout/default"/>
    <dgm:cxn modelId="{921A6897-3C2F-4F35-ABE6-8E199840E877}" type="presParOf" srcId="{8D17FF5B-96AB-41E1-85BD-7FB072A62F87}" destId="{C49DC5BA-86A5-41AB-BCB6-7AC389E1A8B9}" srcOrd="2" destOrd="0" presId="urn:microsoft.com/office/officeart/2005/8/layout/default"/>
    <dgm:cxn modelId="{697A7BD4-73C7-4C5C-841F-5CBDA039470B}" type="presParOf" srcId="{8D17FF5B-96AB-41E1-85BD-7FB072A62F87}" destId="{17F8FD5C-ABB3-4CAE-8650-C6699CC4CF21}" srcOrd="3" destOrd="0" presId="urn:microsoft.com/office/officeart/2005/8/layout/default"/>
    <dgm:cxn modelId="{D6CCC130-5C58-4B09-A81F-99ECA41F4FDB}" type="presParOf" srcId="{8D17FF5B-96AB-41E1-85BD-7FB072A62F87}" destId="{5ABC3DF3-2CCE-4F96-9059-EF1C3ECA1A7F}" srcOrd="4" destOrd="0" presId="urn:microsoft.com/office/officeart/2005/8/layout/default"/>
    <dgm:cxn modelId="{806F0107-38AF-442B-B93F-5265586D4E20}" type="presParOf" srcId="{8D17FF5B-96AB-41E1-85BD-7FB072A62F87}" destId="{F3444ACB-417A-4794-AB60-0B4AFF78EE74}" srcOrd="5" destOrd="0" presId="urn:microsoft.com/office/officeart/2005/8/layout/default"/>
    <dgm:cxn modelId="{E84C39B9-43C4-4E01-82F2-2095138A9537}" type="presParOf" srcId="{8D17FF5B-96AB-41E1-85BD-7FB072A62F87}" destId="{5B5C7194-70D9-4973-912D-2C6012D0F37A}" srcOrd="6" destOrd="0" presId="urn:microsoft.com/office/officeart/2005/8/layout/default"/>
    <dgm:cxn modelId="{6B164A43-7AB8-4C01-9D6E-133C633D5BEE}" type="presParOf" srcId="{8D17FF5B-96AB-41E1-85BD-7FB072A62F87}" destId="{471C8720-4662-441E-9388-AB507A0E34F8}" srcOrd="7" destOrd="0" presId="urn:microsoft.com/office/officeart/2005/8/layout/default"/>
    <dgm:cxn modelId="{150919FC-6C04-4B94-82BA-C46260587CCF}" type="presParOf" srcId="{8D17FF5B-96AB-41E1-85BD-7FB072A62F87}" destId="{FD33C4DA-AC54-468E-B8CA-5D652A232828}" srcOrd="8" destOrd="0" presId="urn:microsoft.com/office/officeart/2005/8/layout/default"/>
    <dgm:cxn modelId="{2543ABAC-1E01-4F71-997B-800EA33923E6}" type="presParOf" srcId="{8D17FF5B-96AB-41E1-85BD-7FB072A62F87}" destId="{86AFE028-A7A3-4190-B7A4-F0F9F6229582}" srcOrd="9" destOrd="0" presId="urn:microsoft.com/office/officeart/2005/8/layout/default"/>
    <dgm:cxn modelId="{BD4381B5-A8B6-498C-B251-2604FEAE5FCF}" type="presParOf" srcId="{8D17FF5B-96AB-41E1-85BD-7FB072A62F87}" destId="{003C2161-F5A3-4BA5-808E-076CD2C3065C}" srcOrd="10" destOrd="0" presId="urn:microsoft.com/office/officeart/2005/8/layout/default"/>
    <dgm:cxn modelId="{452E88BF-7E50-4944-9A8F-13BA6B1487ED}" type="presParOf" srcId="{8D17FF5B-96AB-41E1-85BD-7FB072A62F87}" destId="{7BD4ECE0-7228-4F6C-B985-1239902F1474}" srcOrd="11" destOrd="0" presId="urn:microsoft.com/office/officeart/2005/8/layout/default"/>
    <dgm:cxn modelId="{5236AD44-395A-485B-B638-2AE5263F96CB}" type="presParOf" srcId="{8D17FF5B-96AB-41E1-85BD-7FB072A62F87}" destId="{1F5BEC8A-275F-41BD-ADE5-FF8A641C5B96}" srcOrd="12" destOrd="0" presId="urn:microsoft.com/office/officeart/2005/8/layout/default"/>
    <dgm:cxn modelId="{C6279752-2879-457F-A117-70A61EE1D5E6}" type="presParOf" srcId="{8D17FF5B-96AB-41E1-85BD-7FB072A62F87}" destId="{2040C506-F6B9-4A07-AC86-04AC5A354210}" srcOrd="13" destOrd="0" presId="urn:microsoft.com/office/officeart/2005/8/layout/default"/>
    <dgm:cxn modelId="{67434462-CD03-43AE-8DD4-CF2DDEAC8997}" type="presParOf" srcId="{8D17FF5B-96AB-41E1-85BD-7FB072A62F87}" destId="{B725AE98-2941-4701-BA28-74DA382B1DFF}"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F946F1-D8C5-4B19-90F3-051DCA5B0334}">
      <dsp:nvSpPr>
        <dsp:cNvPr id="0" name=""/>
        <dsp:cNvSpPr/>
      </dsp:nvSpPr>
      <dsp:spPr>
        <a:xfrm>
          <a:off x="785551" y="65732"/>
          <a:ext cx="1044848" cy="10448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kern="1200" dirty="0"/>
            <a:t>Pratiques de classes </a:t>
          </a:r>
        </a:p>
      </dsp:txBody>
      <dsp:txXfrm>
        <a:off x="938565" y="218746"/>
        <a:ext cx="738820" cy="738820"/>
      </dsp:txXfrm>
    </dsp:sp>
    <dsp:sp modelId="{E84C4F2C-A586-47E1-B385-9932CBB6D759}">
      <dsp:nvSpPr>
        <dsp:cNvPr id="0" name=""/>
        <dsp:cNvSpPr/>
      </dsp:nvSpPr>
      <dsp:spPr>
        <a:xfrm rot="3600000">
          <a:off x="1557369" y="1084886"/>
          <a:ext cx="278381" cy="3526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fr-FR" sz="600" kern="1200"/>
        </a:p>
      </dsp:txBody>
      <dsp:txXfrm>
        <a:off x="1578248" y="1119250"/>
        <a:ext cx="194867" cy="211582"/>
      </dsp:txXfrm>
    </dsp:sp>
    <dsp:sp modelId="{524DCDCC-2747-4735-9365-C7266E075CCA}">
      <dsp:nvSpPr>
        <dsp:cNvPr id="0" name=""/>
        <dsp:cNvSpPr/>
      </dsp:nvSpPr>
      <dsp:spPr>
        <a:xfrm>
          <a:off x="1570600" y="1425475"/>
          <a:ext cx="1044848" cy="10448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kern="1200" dirty="0"/>
            <a:t>Apports de la formation </a:t>
          </a:r>
        </a:p>
      </dsp:txBody>
      <dsp:txXfrm>
        <a:off x="1723614" y="1578489"/>
        <a:ext cx="738820" cy="738820"/>
      </dsp:txXfrm>
    </dsp:sp>
    <dsp:sp modelId="{BF4051FD-9D1F-447F-8193-0770CFF33A39}">
      <dsp:nvSpPr>
        <dsp:cNvPr id="0" name=""/>
        <dsp:cNvSpPr/>
      </dsp:nvSpPr>
      <dsp:spPr>
        <a:xfrm rot="10800000">
          <a:off x="1176663" y="1771581"/>
          <a:ext cx="278381" cy="3526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fr-FR" sz="600" kern="1200"/>
        </a:p>
      </dsp:txBody>
      <dsp:txXfrm rot="10800000">
        <a:off x="1260177" y="1842108"/>
        <a:ext cx="194867" cy="211582"/>
      </dsp:txXfrm>
    </dsp:sp>
    <dsp:sp modelId="{CD936B73-E0CF-41A4-B77B-B24C536D3921}">
      <dsp:nvSpPr>
        <dsp:cNvPr id="0" name=""/>
        <dsp:cNvSpPr/>
      </dsp:nvSpPr>
      <dsp:spPr>
        <a:xfrm>
          <a:off x="503" y="1425475"/>
          <a:ext cx="1044848" cy="10448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kern="1200" dirty="0"/>
            <a:t>Travail collectif  : analyse réflexive du travail, mutualisation, préparation commune </a:t>
          </a:r>
        </a:p>
      </dsp:txBody>
      <dsp:txXfrm>
        <a:off x="153517" y="1578489"/>
        <a:ext cx="738820" cy="738820"/>
      </dsp:txXfrm>
    </dsp:sp>
    <dsp:sp modelId="{638BA132-F081-4DA7-8548-61AD56D3022E}">
      <dsp:nvSpPr>
        <dsp:cNvPr id="0" name=""/>
        <dsp:cNvSpPr/>
      </dsp:nvSpPr>
      <dsp:spPr>
        <a:xfrm rot="18000000">
          <a:off x="772321" y="1098533"/>
          <a:ext cx="278381" cy="3526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fr-FR" sz="600" kern="1200"/>
        </a:p>
      </dsp:txBody>
      <dsp:txXfrm>
        <a:off x="793200" y="1205223"/>
        <a:ext cx="194867" cy="211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ABFF0-CFC6-44A6-9406-ACDB5ECF2200}">
      <dsp:nvSpPr>
        <dsp:cNvPr id="0" name=""/>
        <dsp:cNvSpPr/>
      </dsp:nvSpPr>
      <dsp:spPr>
        <a:xfrm>
          <a:off x="288036" y="1584181"/>
          <a:ext cx="1974755" cy="2728806"/>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Accompagner le Travail personnel des élèves </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associations, centres sociaux(dans le cadre du CLAS et du PRE)</a:t>
          </a:r>
        </a:p>
        <a:p>
          <a:pPr marL="0" lvl="0" indent="0" algn="ctr" defTabSz="711200">
            <a:lnSpc>
              <a:spcPct val="90000"/>
            </a:lnSpc>
            <a:spcBef>
              <a:spcPct val="0"/>
            </a:spcBef>
            <a:spcAft>
              <a:spcPct val="35000"/>
            </a:spcAft>
            <a:buNone/>
          </a:pPr>
          <a:endParaRPr lang="fr-FR" sz="1100" kern="1200" dirty="0">
            <a:latin typeface="Cambria" panose="02040503050406030204" pitchFamily="18" charset="0"/>
          </a:endParaRPr>
        </a:p>
        <a:p>
          <a:pPr marL="0" lvl="0" indent="0" algn="ctr" defTabSz="711200">
            <a:lnSpc>
              <a:spcPct val="90000"/>
            </a:lnSpc>
            <a:spcBef>
              <a:spcPct val="0"/>
            </a:spcBef>
            <a:spcAft>
              <a:spcPct val="35000"/>
            </a:spcAft>
            <a:buNone/>
          </a:pPr>
          <a:r>
            <a:rPr lang="fr-FR" sz="1100" i="1" kern="1200" dirty="0">
              <a:latin typeface="Cambria" panose="02040503050406030204" pitchFamily="18" charset="0"/>
            </a:rPr>
            <a:t>«  ! à condition de travailler le lien et la complémentarité avec le temps scolaire, la classe,..(possibilité que ces interventions « extérieures »prennent place dans l’établissement) »</a:t>
          </a:r>
        </a:p>
        <a:p>
          <a:pPr marL="0" lvl="0" indent="0" algn="ctr" defTabSz="711200">
            <a:lnSpc>
              <a:spcPct val="90000"/>
            </a:lnSpc>
            <a:spcBef>
              <a:spcPct val="0"/>
            </a:spcBef>
            <a:spcAft>
              <a:spcPct val="35000"/>
            </a:spcAft>
            <a:buNone/>
          </a:pPr>
          <a:endParaRPr lang="fr-FR" sz="1050" kern="1200" dirty="0"/>
        </a:p>
      </dsp:txBody>
      <dsp:txXfrm>
        <a:off x="288036" y="1584181"/>
        <a:ext cx="1974755" cy="2728806"/>
      </dsp:txXfrm>
    </dsp:sp>
    <dsp:sp modelId="{C49DC5BA-86A5-41AB-BCB6-7AC389E1A8B9}">
      <dsp:nvSpPr>
        <dsp:cNvPr id="0" name=""/>
        <dsp:cNvSpPr/>
      </dsp:nvSpPr>
      <dsp:spPr>
        <a:xfrm>
          <a:off x="2808313" y="3096342"/>
          <a:ext cx="1721159" cy="22374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800100">
            <a:lnSpc>
              <a:spcPct val="90000"/>
            </a:lnSpc>
            <a:spcBef>
              <a:spcPct val="0"/>
            </a:spcBef>
            <a:spcAft>
              <a:spcPct val="35000"/>
            </a:spcAft>
            <a:buNone/>
          </a:pPr>
          <a:endParaRPr lang="fr-FR" sz="1600" kern="1200" dirty="0"/>
        </a:p>
        <a:p>
          <a:pPr lvl="0" algn="ctr" defTabSz="800100">
            <a:lnSpc>
              <a:spcPct val="90000"/>
            </a:lnSpc>
            <a:spcBef>
              <a:spcPct val="0"/>
            </a:spcBef>
            <a:spcAft>
              <a:spcPct val="35000"/>
            </a:spcAft>
            <a:buNone/>
          </a:pPr>
          <a:r>
            <a:rPr lang="fr-FR" sz="1600" kern="1200" dirty="0"/>
            <a:t>Lien avec les parents </a:t>
          </a:r>
        </a:p>
        <a:p>
          <a:pPr marL="0" marR="0" lvl="0" indent="0" algn="ctr" defTabSz="914400" eaLnBrk="1" fontAlgn="auto" latinLnBrk="0" hangingPunct="1">
            <a:lnSpc>
              <a:spcPct val="100000"/>
            </a:lnSpc>
            <a:spcBef>
              <a:spcPct val="0"/>
            </a:spcBef>
            <a:spcAft>
              <a:spcPts val="0"/>
            </a:spcAft>
            <a:buClrTx/>
            <a:buSzTx/>
            <a:buFontTx/>
            <a:buNone/>
            <a:tabLst/>
            <a:defRPr/>
          </a:pPr>
          <a:r>
            <a:rPr lang="fr-FR" sz="1100" kern="1200" dirty="0"/>
            <a:t>REAPP dans le cadre du café des parents </a:t>
          </a:r>
        </a:p>
        <a:p>
          <a:pPr marL="0" marR="0" lvl="0" indent="0" algn="ctr" defTabSz="914400" eaLnBrk="1" fontAlgn="auto" latinLnBrk="0" hangingPunct="1">
            <a:lnSpc>
              <a:spcPct val="100000"/>
            </a:lnSpc>
            <a:spcBef>
              <a:spcPct val="0"/>
            </a:spcBef>
            <a:spcAft>
              <a:spcPts val="0"/>
            </a:spcAft>
            <a:buClrTx/>
            <a:buSzTx/>
            <a:buFontTx/>
            <a:buNone/>
            <a:tabLst/>
            <a:defRPr/>
          </a:pPr>
          <a:r>
            <a:rPr lang="fr-FR" sz="1100" kern="1200" dirty="0">
              <a:latin typeface="Cambria" panose="02040503050406030204" pitchFamily="18" charset="0"/>
            </a:rPr>
            <a:t>Partenariat dans le cadre de l’OEPRE (ouvrir l’école aux parents pour la réussite des enfants) ou pour donner des cours à l’école au collège aux parents allophones </a:t>
          </a:r>
        </a:p>
        <a:p>
          <a:pPr lvl="0" algn="ctr" defTabSz="800100">
            <a:lnSpc>
              <a:spcPct val="90000"/>
            </a:lnSpc>
            <a:spcBef>
              <a:spcPct val="0"/>
            </a:spcBef>
            <a:spcAft>
              <a:spcPct val="35000"/>
            </a:spcAft>
            <a:buNone/>
          </a:pPr>
          <a:endParaRPr lang="fr-FR" sz="1100" kern="1200" dirty="0"/>
        </a:p>
        <a:p>
          <a:pPr lvl="0" algn="ctr" defTabSz="800100">
            <a:lnSpc>
              <a:spcPct val="90000"/>
            </a:lnSpc>
            <a:spcBef>
              <a:spcPct val="0"/>
            </a:spcBef>
            <a:spcAft>
              <a:spcPct val="35000"/>
            </a:spcAft>
            <a:buNone/>
          </a:pPr>
          <a:endParaRPr lang="fr-FR" sz="1100" kern="1200" dirty="0"/>
        </a:p>
      </dsp:txBody>
      <dsp:txXfrm>
        <a:off x="2808313" y="3096342"/>
        <a:ext cx="1721159" cy="2237439"/>
      </dsp:txXfrm>
    </dsp:sp>
    <dsp:sp modelId="{5ABC3DF3-2CCE-4F96-9059-EF1C3ECA1A7F}">
      <dsp:nvSpPr>
        <dsp:cNvPr id="0" name=""/>
        <dsp:cNvSpPr/>
      </dsp:nvSpPr>
      <dsp:spPr>
        <a:xfrm>
          <a:off x="4741813" y="0"/>
          <a:ext cx="1721159" cy="2519695"/>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Santé, social  citoyenneté</a:t>
          </a:r>
        </a:p>
        <a:p>
          <a:pPr marL="0" lvl="0" indent="0" algn="ctr" defTabSz="711200">
            <a:lnSpc>
              <a:spcPct val="90000"/>
            </a:lnSpc>
            <a:spcBef>
              <a:spcPct val="0"/>
            </a:spcBef>
            <a:spcAft>
              <a:spcPct val="35000"/>
            </a:spcAft>
            <a:buNone/>
          </a:pPr>
          <a:r>
            <a:rPr lang="fr-FR" sz="1100" kern="1200" dirty="0"/>
            <a:t>Ville, centre social, PRE</a:t>
          </a:r>
        </a:p>
        <a:p>
          <a:pPr marL="0" lvl="0" indent="0" algn="ctr" defTabSz="711200">
            <a:lnSpc>
              <a:spcPct val="90000"/>
            </a:lnSpc>
            <a:spcBef>
              <a:spcPct val="0"/>
            </a:spcBef>
            <a:spcAft>
              <a:spcPct val="35000"/>
            </a:spcAft>
            <a:buNone/>
          </a:pPr>
          <a:r>
            <a:rPr lang="fr-FR" sz="1100" kern="1200" dirty="0"/>
            <a:t>CESC inter-degré </a:t>
          </a:r>
        </a:p>
        <a:p>
          <a:pPr marL="0" lvl="0" indent="0" algn="ctr" defTabSz="711200">
            <a:lnSpc>
              <a:spcPct val="90000"/>
            </a:lnSpc>
            <a:spcBef>
              <a:spcPct val="0"/>
            </a:spcBef>
            <a:spcAft>
              <a:spcPct val="35000"/>
            </a:spcAft>
            <a:buNone/>
          </a:pPr>
          <a:r>
            <a:rPr lang="fr-FR" sz="1100" i="1" kern="1200" dirty="0"/>
            <a:t>Suivi orthophonique et psychologique par le CCAS au sein du collège.</a:t>
          </a:r>
        </a:p>
        <a:p>
          <a:pPr marL="0" lvl="0" indent="0" algn="ctr" defTabSz="711200">
            <a:lnSpc>
              <a:spcPct val="90000"/>
            </a:lnSpc>
            <a:spcBef>
              <a:spcPct val="0"/>
            </a:spcBef>
            <a:spcAft>
              <a:spcPct val="35000"/>
            </a:spcAft>
            <a:buNone/>
          </a:pPr>
          <a:r>
            <a:rPr lang="fr-FR" sz="1100" i="1" kern="1200" dirty="0"/>
            <a:t>Suivi partenarial des situations psycho-sociales complexes (AS scolaire + prévention spécialisée + service prévention de la mairie)</a:t>
          </a:r>
        </a:p>
      </dsp:txBody>
      <dsp:txXfrm>
        <a:off x="4741813" y="0"/>
        <a:ext cx="1721159" cy="2519695"/>
      </dsp:txXfrm>
    </dsp:sp>
    <dsp:sp modelId="{5B5C7194-70D9-4973-912D-2C6012D0F37A}">
      <dsp:nvSpPr>
        <dsp:cNvPr id="0" name=""/>
        <dsp:cNvSpPr/>
      </dsp:nvSpPr>
      <dsp:spPr>
        <a:xfrm>
          <a:off x="6579186" y="0"/>
          <a:ext cx="1721159" cy="3340296"/>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1600" kern="1200" dirty="0"/>
            <a:t>Suivi des élèves en difficulté</a:t>
          </a:r>
        </a:p>
        <a:p>
          <a:pPr marL="0" marR="0" lvl="0" indent="0" algn="ctr" defTabSz="914400" eaLnBrk="1" fontAlgn="auto" latinLnBrk="0" hangingPunct="1">
            <a:lnSpc>
              <a:spcPct val="100000"/>
            </a:lnSpc>
            <a:spcBef>
              <a:spcPct val="0"/>
            </a:spcBef>
            <a:spcAft>
              <a:spcPts val="0"/>
            </a:spcAft>
            <a:buClrTx/>
            <a:buSzTx/>
            <a:buFontTx/>
            <a:buNone/>
            <a:tabLst/>
            <a:defRPr/>
          </a:pPr>
          <a:r>
            <a:rPr lang="fr-FR" sz="1600" kern="1200" dirty="0"/>
            <a:t>Prévention du décrochage </a:t>
          </a:r>
        </a:p>
        <a:p>
          <a:pPr lvl="0" algn="ctr" defTabSz="711200">
            <a:lnSpc>
              <a:spcPct val="90000"/>
            </a:lnSpc>
            <a:spcBef>
              <a:spcPct val="0"/>
            </a:spcBef>
            <a:spcAft>
              <a:spcPct val="35000"/>
            </a:spcAft>
            <a:buNone/>
          </a:pPr>
          <a:endParaRPr lang="fr-FR" sz="1600" kern="1200" dirty="0"/>
        </a:p>
        <a:p>
          <a:pPr lvl="0" algn="ctr" defTabSz="711200">
            <a:lnSpc>
              <a:spcPct val="90000"/>
            </a:lnSpc>
            <a:spcBef>
              <a:spcPct val="0"/>
            </a:spcBef>
            <a:spcAft>
              <a:spcPct val="35000"/>
            </a:spcAft>
            <a:buNone/>
          </a:pPr>
          <a:r>
            <a:rPr lang="fr-FR" sz="1200" kern="1200" dirty="0"/>
            <a:t>PRE</a:t>
          </a:r>
        </a:p>
        <a:p>
          <a:pPr lvl="0" algn="ctr" defTabSz="711200">
            <a:lnSpc>
              <a:spcPct val="90000"/>
            </a:lnSpc>
            <a:spcBef>
              <a:spcPct val="0"/>
            </a:spcBef>
            <a:spcAft>
              <a:spcPct val="35000"/>
            </a:spcAft>
            <a:buNone/>
          </a:pPr>
          <a:r>
            <a:rPr lang="fr-FR" sz="1200" kern="1200" dirty="0"/>
            <a:t>Club de prévention</a:t>
          </a:r>
        </a:p>
        <a:p>
          <a:pPr lvl="0" algn="ctr" defTabSz="711200">
            <a:lnSpc>
              <a:spcPct val="90000"/>
            </a:lnSpc>
            <a:spcBef>
              <a:spcPct val="0"/>
            </a:spcBef>
            <a:spcAft>
              <a:spcPct val="35000"/>
            </a:spcAft>
            <a:buNone/>
          </a:pPr>
          <a:r>
            <a:rPr lang="fr-FR" sz="1000" i="1" kern="1200" dirty="0"/>
            <a:t>« Une commission de suivi des difficulté des élèves (CSDE) se fait de façon hebdomadaire en présence du Programme de Réussite Educative (PRE). » </a:t>
          </a:r>
        </a:p>
        <a:p>
          <a:pPr lvl="0" algn="ctr" defTabSz="711200">
            <a:lnSpc>
              <a:spcPct val="90000"/>
            </a:lnSpc>
            <a:spcBef>
              <a:spcPct val="0"/>
            </a:spcBef>
            <a:spcAft>
              <a:spcPct val="35000"/>
            </a:spcAft>
            <a:buNone/>
          </a:pPr>
          <a:r>
            <a:rPr lang="fr-FR" sz="1000" i="1" kern="1200" dirty="0"/>
            <a:t>« Un suivi des absences avec intervention à domicile de différents partenaires suivi de rencontres au collège avec les familles. »</a:t>
          </a:r>
        </a:p>
      </dsp:txBody>
      <dsp:txXfrm>
        <a:off x="6579186" y="0"/>
        <a:ext cx="1721159" cy="3340296"/>
      </dsp:txXfrm>
    </dsp:sp>
    <dsp:sp modelId="{FD33C4DA-AC54-468E-B8CA-5D652A232828}">
      <dsp:nvSpPr>
        <dsp:cNvPr id="0" name=""/>
        <dsp:cNvSpPr/>
      </dsp:nvSpPr>
      <dsp:spPr>
        <a:xfrm>
          <a:off x="4746443" y="2737988"/>
          <a:ext cx="1721159" cy="2218055"/>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Développement culturel </a:t>
          </a:r>
        </a:p>
        <a:p>
          <a:pPr marL="0" lvl="0" indent="0" algn="ctr" defTabSz="711200">
            <a:lnSpc>
              <a:spcPct val="90000"/>
            </a:lnSpc>
            <a:spcBef>
              <a:spcPct val="0"/>
            </a:spcBef>
            <a:spcAft>
              <a:spcPct val="35000"/>
            </a:spcAft>
            <a:buNone/>
          </a:pPr>
          <a:r>
            <a:rPr lang="fr-FR" sz="1100" kern="1200" dirty="0"/>
            <a:t>DRAC, structures ou associations culturelles locales mobilisées également dans le cadre de l’école ouverte </a:t>
          </a:r>
        </a:p>
        <a:p>
          <a:pPr marL="0" lvl="0" indent="0" algn="ctr" defTabSz="711200">
            <a:lnSpc>
              <a:spcPct val="90000"/>
            </a:lnSpc>
            <a:spcBef>
              <a:spcPct val="0"/>
            </a:spcBef>
            <a:spcAft>
              <a:spcPct val="35000"/>
            </a:spcAft>
            <a:buNone/>
          </a:pPr>
          <a:r>
            <a:rPr lang="fr-FR" sz="1100" kern="1200" dirty="0"/>
            <a:t>Résidence d’artistes</a:t>
          </a:r>
        </a:p>
      </dsp:txBody>
      <dsp:txXfrm>
        <a:off x="4746443" y="2737988"/>
        <a:ext cx="1721159" cy="2218055"/>
      </dsp:txXfrm>
    </dsp:sp>
    <dsp:sp modelId="{003C2161-F5A3-4BA5-808E-076CD2C3065C}">
      <dsp:nvSpPr>
        <dsp:cNvPr id="0" name=""/>
        <dsp:cNvSpPr/>
      </dsp:nvSpPr>
      <dsp:spPr>
        <a:xfrm>
          <a:off x="133132" y="173055"/>
          <a:ext cx="2434305" cy="10326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Scolarisation des moins </a:t>
          </a:r>
        </a:p>
        <a:p>
          <a:pPr marL="0" lvl="0" indent="0" algn="ctr" defTabSz="711200">
            <a:lnSpc>
              <a:spcPct val="90000"/>
            </a:lnSpc>
            <a:spcBef>
              <a:spcPct val="0"/>
            </a:spcBef>
            <a:spcAft>
              <a:spcPct val="35000"/>
            </a:spcAft>
            <a:buNone/>
          </a:pPr>
          <a:r>
            <a:rPr lang="fr-FR" sz="1600" kern="1200" dirty="0"/>
            <a:t>de 3 ans </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Partenaires institutionnels locaux </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 crèche, CAF, PMI)</a:t>
          </a:r>
          <a:endParaRPr lang="fr-FR" sz="1100" kern="1200" dirty="0"/>
        </a:p>
      </dsp:txBody>
      <dsp:txXfrm>
        <a:off x="133132" y="173055"/>
        <a:ext cx="2434305" cy="1032695"/>
      </dsp:txXfrm>
    </dsp:sp>
    <dsp:sp modelId="{1F5BEC8A-275F-41BD-ADE5-FF8A641C5B96}">
      <dsp:nvSpPr>
        <dsp:cNvPr id="0" name=""/>
        <dsp:cNvSpPr/>
      </dsp:nvSpPr>
      <dsp:spPr>
        <a:xfrm>
          <a:off x="2822754" y="401395"/>
          <a:ext cx="1795307" cy="2277363"/>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fr-FR" sz="1600" kern="1200" dirty="0"/>
        </a:p>
        <a:p>
          <a:pPr marL="0" lvl="0" indent="0" algn="ctr" defTabSz="711200">
            <a:lnSpc>
              <a:spcPct val="90000"/>
            </a:lnSpc>
            <a:spcBef>
              <a:spcPct val="0"/>
            </a:spcBef>
            <a:spcAft>
              <a:spcPct val="35000"/>
            </a:spcAft>
            <a:buNone/>
          </a:pPr>
          <a:r>
            <a:rPr lang="fr-FR" sz="1600" kern="1200" dirty="0"/>
            <a:t>Parcours</a:t>
          </a:r>
          <a:r>
            <a:rPr lang="fr-FR" sz="1600" kern="1200" baseline="0" dirty="0"/>
            <a:t> d’excellence/ cordées </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 partenariat avec des entreprises, les associations de quartier, la ville</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 liaison renforcée avec les établissements de formation de la ville, universités </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Forum des métiers </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Forum de l’orientation</a:t>
          </a:r>
        </a:p>
        <a:p>
          <a:pPr marL="0" lvl="0" indent="0" algn="ctr" defTabSz="711200">
            <a:lnSpc>
              <a:spcPct val="90000"/>
            </a:lnSpc>
            <a:spcBef>
              <a:spcPct val="0"/>
            </a:spcBef>
            <a:spcAft>
              <a:spcPct val="35000"/>
            </a:spcAft>
            <a:buNone/>
          </a:pPr>
          <a:r>
            <a:rPr lang="fr-FR" sz="1100" kern="1200" dirty="0">
              <a:latin typeface="Cambria" panose="02040503050406030204" pitchFamily="18" charset="0"/>
            </a:rPr>
            <a:t> </a:t>
          </a:r>
        </a:p>
        <a:p>
          <a:pPr marL="0" lvl="0" indent="0" algn="ctr" defTabSz="711200">
            <a:lnSpc>
              <a:spcPct val="90000"/>
            </a:lnSpc>
            <a:spcBef>
              <a:spcPct val="0"/>
            </a:spcBef>
            <a:spcAft>
              <a:spcPct val="35000"/>
            </a:spcAft>
            <a:buNone/>
          </a:pPr>
          <a:r>
            <a:rPr lang="fr-FR" sz="1000" kern="1200" dirty="0">
              <a:latin typeface="Cambria" panose="02040503050406030204" pitchFamily="18" charset="0"/>
            </a:rPr>
            <a:t>,</a:t>
          </a:r>
          <a:endParaRPr lang="fr-FR" sz="1000" kern="1200" dirty="0"/>
        </a:p>
      </dsp:txBody>
      <dsp:txXfrm>
        <a:off x="2822754" y="401395"/>
        <a:ext cx="1795307" cy="2277363"/>
      </dsp:txXfrm>
    </dsp:sp>
    <dsp:sp modelId="{B725AE98-2941-4701-BA28-74DA382B1DFF}">
      <dsp:nvSpPr>
        <dsp:cNvPr id="0" name=""/>
        <dsp:cNvSpPr/>
      </dsp:nvSpPr>
      <dsp:spPr>
        <a:xfrm>
          <a:off x="6598910" y="3735464"/>
          <a:ext cx="1721159" cy="1032695"/>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Réussite au CP</a:t>
          </a:r>
        </a:p>
        <a:p>
          <a:pPr marL="0" lvl="0" indent="0" algn="ctr" defTabSz="711200">
            <a:lnSpc>
              <a:spcPct val="90000"/>
            </a:lnSpc>
            <a:spcBef>
              <a:spcPct val="0"/>
            </a:spcBef>
            <a:spcAft>
              <a:spcPct val="35000"/>
            </a:spcAft>
            <a:buNone/>
          </a:pPr>
          <a:r>
            <a:rPr lang="fr-FR" sz="1100" kern="1200" baseline="0" dirty="0">
              <a:latin typeface="Cambria" panose="02040503050406030204" pitchFamily="18" charset="0"/>
            </a:rPr>
            <a:t>Coup de pouce avec la municipalité dans le cadre du PRE  </a:t>
          </a:r>
          <a:endParaRPr lang="fr-FR" sz="1100" kern="1200" dirty="0">
            <a:latin typeface="Cambria" panose="02040503050406030204" pitchFamily="18" charset="0"/>
          </a:endParaRPr>
        </a:p>
      </dsp:txBody>
      <dsp:txXfrm>
        <a:off x="6598910" y="3735464"/>
        <a:ext cx="1721159" cy="103269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AFE4D-AA19-4AF3-B5B7-9FBE9C3BE4C8}" type="datetimeFigureOut">
              <a:rPr lang="fr-FR" smtClean="0"/>
              <a:t>20/05/2019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605DA3-6DEC-4621-B9F7-38D2EC7170D0}" type="slidenum">
              <a:rPr lang="fr-FR" smtClean="0"/>
              <a:t>‹N°›</a:t>
            </a:fld>
            <a:endParaRPr lang="fr-FR"/>
          </a:p>
        </p:txBody>
      </p:sp>
    </p:spTree>
    <p:extLst>
      <p:ext uri="{BB962C8B-B14F-4D97-AF65-F5344CB8AC3E}">
        <p14:creationId xmlns:p14="http://schemas.microsoft.com/office/powerpoint/2010/main" val="748434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6605DA3-6DEC-4621-B9F7-38D2EC7170D0}" type="slidenum">
              <a:rPr lang="fr-FR" smtClean="0"/>
              <a:t>6</a:t>
            </a:fld>
            <a:endParaRPr lang="fr-FR"/>
          </a:p>
        </p:txBody>
      </p:sp>
    </p:spTree>
    <p:extLst>
      <p:ext uri="{BB962C8B-B14F-4D97-AF65-F5344CB8AC3E}">
        <p14:creationId xmlns:p14="http://schemas.microsoft.com/office/powerpoint/2010/main" val="620807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AAD46EE-57F4-4FB9-A5F3-5C677ADDCB70}" type="datetime1">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3545291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3E7F4AE-50F7-4293-B9D3-13C8A3557C7A}" type="datetime1">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351873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D96D0D-A202-4401-8A6B-EC517AEB90CE}" type="datetime1">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392282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40F671-A2B8-4716-B57D-89D4D9B5070F}" type="datetime1">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348257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AE61FC4-C4D7-4EA8-AED0-FF3261A42CA4}" type="datetime1">
              <a:rPr lang="fr-FR" smtClean="0"/>
              <a:t>20/05/2019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90913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3BF2D39-8984-4233-9E4E-DA77DCDAF10C}" type="datetime1">
              <a:rPr lang="fr-FR" smtClean="0"/>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1169057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0F904B8-DA86-467B-9F08-60259877A8EE}" type="datetime1">
              <a:rPr lang="fr-FR" smtClean="0"/>
              <a:t>20/05/2019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261726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4793387-D762-4031-9DF9-0B80BB8A5C61}" type="datetime1">
              <a:rPr lang="fr-FR" smtClean="0"/>
              <a:t>20/05/2019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262564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CA16A6-BE94-4304-8E2C-B8E5FEA4E4E9}" type="datetime1">
              <a:rPr lang="fr-FR" smtClean="0"/>
              <a:t>20/05/2019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205746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1B19768-C9A8-4816-A134-D8937E74B28D}" type="datetime1">
              <a:rPr lang="fr-FR" smtClean="0"/>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64633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F18A5BE-0C43-4880-BC1A-D4598F564DE1}" type="datetime1">
              <a:rPr lang="fr-FR" smtClean="0"/>
              <a:t>20/05/2019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B568B9-D963-45E6-94C3-9A564B69D38D}" type="slidenum">
              <a:rPr lang="fr-FR" smtClean="0"/>
              <a:t>‹N°›</a:t>
            </a:fld>
            <a:endParaRPr lang="fr-FR"/>
          </a:p>
        </p:txBody>
      </p:sp>
    </p:spTree>
    <p:extLst>
      <p:ext uri="{BB962C8B-B14F-4D97-AF65-F5344CB8AC3E}">
        <p14:creationId xmlns:p14="http://schemas.microsoft.com/office/powerpoint/2010/main" val="1845826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80941-A9BD-49DA-B33C-FF7B83DA1D34}" type="datetime1">
              <a:rPr lang="fr-FR" smtClean="0"/>
              <a:t>20/05/2019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B568B9-D963-45E6-94C3-9A564B69D38D}" type="slidenum">
              <a:rPr lang="fr-FR" smtClean="0"/>
              <a:t>‹N°›</a:t>
            </a:fld>
            <a:endParaRPr lang="fr-FR"/>
          </a:p>
        </p:txBody>
      </p:sp>
    </p:spTree>
    <p:extLst>
      <p:ext uri="{BB962C8B-B14F-4D97-AF65-F5344CB8AC3E}">
        <p14:creationId xmlns:p14="http://schemas.microsoft.com/office/powerpoint/2010/main" val="3536029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eduscol.education.fr/cid49489/ouvrir-l-ecole-aux-parents-pour-la-reussite-des-enfants.html" TargetMode="External"/><Relationship Id="rId2" Type="http://schemas.openxmlformats.org/officeDocument/2006/relationships/hyperlink" Target="http://mallettedesparents.onisep.fr/"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916832"/>
            <a:ext cx="7772400" cy="1440160"/>
          </a:xfrm>
        </p:spPr>
        <p:txBody>
          <a:bodyPr>
            <a:noAutofit/>
          </a:bodyPr>
          <a:lstStyle/>
          <a:p>
            <a:r>
              <a:rPr lang="fr-FR" sz="2800" b="1" dirty="0">
                <a:solidFill>
                  <a:schemeClr val="bg1"/>
                </a:solidFill>
                <a:latin typeface="Cambria" panose="02040503050406030204" pitchFamily="18" charset="0"/>
              </a:rPr>
              <a:t>Suivi de la politique d’éducation prioritaire</a:t>
            </a:r>
            <a:br>
              <a:rPr lang="fr-FR" sz="3200" b="1" dirty="0">
                <a:solidFill>
                  <a:schemeClr val="bg1"/>
                </a:solidFill>
                <a:latin typeface="Cambria" panose="02040503050406030204" pitchFamily="18" charset="0"/>
              </a:rPr>
            </a:br>
            <a:br>
              <a:rPr lang="fr-FR" sz="3200" b="1" dirty="0">
                <a:solidFill>
                  <a:schemeClr val="bg1"/>
                </a:solidFill>
                <a:latin typeface="Cambria" panose="02040503050406030204" pitchFamily="18" charset="0"/>
              </a:rPr>
            </a:br>
            <a:r>
              <a:rPr lang="fr-FR" sz="3200" b="1" dirty="0">
                <a:solidFill>
                  <a:schemeClr val="bg1"/>
                </a:solidFill>
                <a:latin typeface="Cambria" panose="02040503050406030204" pitchFamily="18" charset="0"/>
              </a:rPr>
              <a:t>Enquête menée auprès des REP+ </a:t>
            </a:r>
            <a:br>
              <a:rPr lang="fr-FR" sz="3200" b="1" dirty="0">
                <a:solidFill>
                  <a:schemeClr val="bg1"/>
                </a:solidFill>
                <a:latin typeface="Cambria" panose="02040503050406030204" pitchFamily="18" charset="0"/>
              </a:rPr>
            </a:br>
            <a:r>
              <a:rPr lang="fr-FR" sz="3200" b="1" dirty="0">
                <a:solidFill>
                  <a:schemeClr val="bg1"/>
                </a:solidFill>
                <a:latin typeface="Cambria" panose="02040503050406030204" pitchFamily="18" charset="0"/>
              </a:rPr>
              <a:t>juin 2017</a:t>
            </a:r>
            <a:br>
              <a:rPr lang="fr-FR" sz="3200" b="1" dirty="0">
                <a:solidFill>
                  <a:schemeClr val="bg1"/>
                </a:solidFill>
                <a:latin typeface="Cambria" panose="02040503050406030204" pitchFamily="18" charset="0"/>
              </a:rPr>
            </a:br>
            <a:endParaRPr lang="fr-FR" sz="2000" b="1" dirty="0">
              <a:solidFill>
                <a:schemeClr val="bg1"/>
              </a:solidFill>
              <a:latin typeface="Cambria" panose="02040503050406030204" pitchFamily="18" charset="0"/>
            </a:endParaRPr>
          </a:p>
        </p:txBody>
      </p:sp>
      <p:sp>
        <p:nvSpPr>
          <p:cNvPr id="3" name="Sous-titre 2"/>
          <p:cNvSpPr>
            <a:spLocks noGrp="1"/>
          </p:cNvSpPr>
          <p:nvPr>
            <p:ph type="subTitle" idx="1"/>
          </p:nvPr>
        </p:nvSpPr>
        <p:spPr>
          <a:xfrm>
            <a:off x="1187624" y="3933056"/>
            <a:ext cx="6912768" cy="1440160"/>
          </a:xfrm>
        </p:spPr>
        <p:txBody>
          <a:bodyPr>
            <a:normAutofit fontScale="92500" lnSpcReduction="20000"/>
          </a:bodyPr>
          <a:lstStyle/>
          <a:p>
            <a:r>
              <a:rPr lang="fr-FR" i="1" dirty="0">
                <a:solidFill>
                  <a:schemeClr val="bg1">
                    <a:lumMod val="75000"/>
                  </a:schemeClr>
                </a:solidFill>
                <a:latin typeface="Cambria" panose="02040503050406030204" pitchFamily="18" charset="0"/>
              </a:rPr>
              <a:t>Synthèse nationale </a:t>
            </a:r>
          </a:p>
          <a:p>
            <a:r>
              <a:rPr lang="fr-FR" i="1" dirty="0">
                <a:solidFill>
                  <a:schemeClr val="bg1">
                    <a:lumMod val="75000"/>
                  </a:schemeClr>
                </a:solidFill>
                <a:latin typeface="Cambria" panose="02040503050406030204" pitchFamily="18" charset="0"/>
              </a:rPr>
              <a:t>320 répondants</a:t>
            </a:r>
          </a:p>
          <a:p>
            <a:r>
              <a:rPr lang="fr-FR" i="1" dirty="0">
                <a:solidFill>
                  <a:schemeClr val="bg1">
                    <a:lumMod val="75000"/>
                  </a:schemeClr>
                </a:solidFill>
                <a:latin typeface="Cambria" panose="02040503050406030204" pitchFamily="18" charset="0"/>
              </a:rPr>
              <a:t> soit 88 % des réseaux REP+ </a:t>
            </a:r>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1</a:t>
            </a:fld>
            <a:endParaRPr lang="fr-FR"/>
          </a:p>
        </p:txBody>
      </p:sp>
    </p:spTree>
    <p:extLst>
      <p:ext uri="{BB962C8B-B14F-4D97-AF65-F5344CB8AC3E}">
        <p14:creationId xmlns:p14="http://schemas.microsoft.com/office/powerpoint/2010/main" val="405567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6372200" y="836712"/>
            <a:ext cx="2520280" cy="2677656"/>
          </a:xfrm>
          <a:prstGeom prst="rect">
            <a:avLst/>
          </a:prstGeom>
          <a:solidFill>
            <a:schemeClr val="accent1">
              <a:alpha val="25000"/>
            </a:schemeClr>
          </a:solidFill>
        </p:spPr>
        <p:txBody>
          <a:bodyPr wrap="square" rtlCol="0">
            <a:spAutoFit/>
          </a:bodyPr>
          <a:lstStyle/>
          <a:p>
            <a:pPr algn="just"/>
            <a:r>
              <a:rPr lang="fr-FR" sz="1200" dirty="0">
                <a:latin typeface="Cambria" panose="02040503050406030204" pitchFamily="18" charset="0"/>
              </a:rPr>
              <a:t>Les formateurs académiques EP interviennent souvent ou parfois dans environ 75% des réseaux. Ils n’interviennent jamais (ni dans le premier, ni dans le second degré) dans 10% des réseaux</a:t>
            </a:r>
          </a:p>
          <a:p>
            <a:pPr algn="just"/>
            <a:endParaRPr lang="fr-FR" sz="1200" dirty="0">
              <a:latin typeface="Cambria" panose="02040503050406030204" pitchFamily="18" charset="0"/>
            </a:endParaRPr>
          </a:p>
          <a:p>
            <a:pPr algn="just"/>
            <a:r>
              <a:rPr lang="fr-FR" sz="1200" dirty="0">
                <a:latin typeface="Cambria" panose="02040503050406030204" pitchFamily="18" charset="0"/>
              </a:rPr>
              <a:t>La complémentarité entre formateurs/CPC/</a:t>
            </a:r>
            <a:r>
              <a:rPr lang="fr-FR" sz="1200" dirty="0" err="1">
                <a:latin typeface="Cambria" panose="02040503050406030204" pitchFamily="18" charset="0"/>
              </a:rPr>
              <a:t>coordo</a:t>
            </a:r>
            <a:r>
              <a:rPr lang="fr-FR" sz="1200" dirty="0">
                <a:latin typeface="Cambria" panose="02040503050406030204" pitchFamily="18" charset="0"/>
              </a:rPr>
              <a:t>/directeurs est jugée fructueuse pour 30% des réseaux, encore à travailler pour 30% . Elle est qualifiée de difficile/ peu lisible par 10% des réseaux qui s’expriment sur cette question. </a:t>
            </a:r>
          </a:p>
        </p:txBody>
      </p:sp>
      <p:sp>
        <p:nvSpPr>
          <p:cNvPr id="3" name="ZoneTexte 2"/>
          <p:cNvSpPr txBox="1"/>
          <p:nvPr/>
        </p:nvSpPr>
        <p:spPr>
          <a:xfrm>
            <a:off x="179512" y="3933056"/>
            <a:ext cx="6048672" cy="2739211"/>
          </a:xfrm>
          <a:prstGeom prst="rect">
            <a:avLst/>
          </a:prstGeom>
          <a:noFill/>
        </p:spPr>
        <p:txBody>
          <a:bodyPr wrap="square" rtlCol="0">
            <a:spAutoFit/>
          </a:bodyPr>
          <a:lstStyle/>
          <a:p>
            <a:r>
              <a:rPr lang="fr-FR" sz="1200" b="1" dirty="0">
                <a:latin typeface="Cambria" panose="02040503050406030204" pitchFamily="18" charset="0"/>
              </a:rPr>
              <a:t>Ce qui le favorise cette articulation (entre pratiques de classe/formation/travail collectif d’analyse réflexive/mutualisation/ préparation commune) :  </a:t>
            </a:r>
          </a:p>
          <a:p>
            <a:endParaRPr lang="fr-FR" sz="1600" dirty="0">
              <a:latin typeface="Cambria" panose="02040503050406030204" pitchFamily="18" charset="0"/>
            </a:endParaRPr>
          </a:p>
          <a:p>
            <a:pPr marL="285750" indent="-285750">
              <a:buFont typeface="Wingdings" panose="05000000000000000000" pitchFamily="2" charset="2"/>
              <a:buChar char="§"/>
            </a:pPr>
            <a:r>
              <a:rPr lang="fr-FR" sz="1200" i="1" dirty="0">
                <a:latin typeface="Cambria" panose="02040503050406030204" pitchFamily="18" charset="0"/>
              </a:rPr>
              <a:t>Des objets de travail peu nombreux définis collectivement ( et non imposés) avec un travail régulier avec les IA-IPR, une évolution de l’inspection, des priorités</a:t>
            </a:r>
          </a:p>
          <a:p>
            <a:pPr marL="285750" indent="-285750">
              <a:buFont typeface="Wingdings" panose="05000000000000000000" pitchFamily="2" charset="2"/>
              <a:buChar char="§"/>
            </a:pPr>
            <a:r>
              <a:rPr lang="fr-FR" sz="1200" i="1" dirty="0">
                <a:latin typeface="Cambria" panose="02040503050406030204" pitchFamily="18" charset="0"/>
              </a:rPr>
              <a:t>Stabilité /confiance</a:t>
            </a:r>
          </a:p>
          <a:p>
            <a:pPr marL="285750" indent="-285750">
              <a:buFont typeface="Wingdings" panose="05000000000000000000" pitchFamily="2" charset="2"/>
              <a:buChar char="§"/>
            </a:pPr>
            <a:r>
              <a:rPr lang="fr-FR" sz="1200" i="1" dirty="0">
                <a:latin typeface="Cambria" panose="02040503050406030204" pitchFamily="18" charset="0"/>
              </a:rPr>
              <a:t>Une simplification des instances </a:t>
            </a:r>
          </a:p>
          <a:p>
            <a:pPr marL="285750" indent="-285750">
              <a:buFont typeface="Wingdings" panose="05000000000000000000" pitchFamily="2" charset="2"/>
              <a:buChar char="§"/>
            </a:pPr>
            <a:r>
              <a:rPr lang="fr-FR" sz="1200" i="1" dirty="0">
                <a:latin typeface="Cambria" panose="02040503050406030204" pitchFamily="18" charset="0"/>
              </a:rPr>
              <a:t>La présence des formateurs, ( dans le comité de pilotage ?), il en faut plus ! </a:t>
            </a:r>
          </a:p>
          <a:p>
            <a:pPr marL="285750" indent="-285750">
              <a:buFont typeface="Wingdings" panose="05000000000000000000" pitchFamily="2" charset="2"/>
              <a:buChar char="§"/>
            </a:pPr>
            <a:r>
              <a:rPr lang="fr-FR" sz="1200" i="1" dirty="0">
                <a:latin typeface="Cambria" panose="02040503050406030204" pitchFamily="18" charset="0"/>
              </a:rPr>
              <a:t>l’animation des temps par la coordonnatrice .. </a:t>
            </a:r>
          </a:p>
          <a:p>
            <a:pPr marL="285750" indent="-285750">
              <a:buFont typeface="Wingdings" panose="05000000000000000000" pitchFamily="2" charset="2"/>
              <a:buChar char="§"/>
            </a:pPr>
            <a:r>
              <a:rPr lang="fr-FR" sz="1200" i="1" dirty="0">
                <a:latin typeface="Cambria" panose="02040503050406030204" pitchFamily="18" charset="0"/>
              </a:rPr>
              <a:t> Diffusion au réseau du travail des temps de concertation </a:t>
            </a:r>
          </a:p>
          <a:p>
            <a:pPr marL="285750" indent="-285750">
              <a:buFont typeface="Wingdings" panose="05000000000000000000" pitchFamily="2" charset="2"/>
              <a:buChar char="§"/>
            </a:pPr>
            <a:r>
              <a:rPr lang="fr-FR" sz="1200" i="1" dirty="0">
                <a:latin typeface="Cambria" panose="02040503050406030204" pitchFamily="18" charset="0"/>
              </a:rPr>
              <a:t>Une explicitation des temps de présence des enseignants, un recrutement sur profil.. </a:t>
            </a:r>
          </a:p>
          <a:p>
            <a:pPr marL="285750" indent="-285750">
              <a:buFont typeface="Wingdings" panose="05000000000000000000" pitchFamily="2" charset="2"/>
              <a:buChar char="§"/>
            </a:pPr>
            <a:r>
              <a:rPr lang="fr-FR" sz="1200" i="1" dirty="0">
                <a:latin typeface="Cambria" panose="02040503050406030204" pitchFamily="18" charset="0"/>
              </a:rPr>
              <a:t>Un plus grand investissement de l’équipe de direction </a:t>
            </a:r>
          </a:p>
          <a:p>
            <a:pPr marL="285750" indent="-285750">
              <a:buFont typeface="Wingdings" panose="05000000000000000000" pitchFamily="2" charset="2"/>
              <a:buChar char="§"/>
            </a:pPr>
            <a:r>
              <a:rPr lang="fr-FR" sz="1200" i="1" dirty="0">
                <a:latin typeface="Cambria" panose="02040503050406030204" pitchFamily="18" charset="0"/>
              </a:rPr>
              <a:t>Une bonne organisation, avec des temps fléchés</a:t>
            </a:r>
          </a:p>
          <a:p>
            <a:pPr marL="285750" indent="-285750">
              <a:buFont typeface="Wingdings" panose="05000000000000000000" pitchFamily="2" charset="2"/>
              <a:buChar char="§"/>
            </a:pPr>
            <a:r>
              <a:rPr lang="fr-FR" sz="1200" i="1" dirty="0">
                <a:latin typeface="Cambria" panose="02040503050406030204" pitchFamily="18" charset="0"/>
              </a:rPr>
              <a:t>Des observations croisées très porteuses, comme la </a:t>
            </a:r>
            <a:r>
              <a:rPr lang="fr-FR" sz="1200" i="1" dirty="0" err="1">
                <a:latin typeface="Cambria" panose="02040503050406030204" pitchFamily="18" charset="0"/>
              </a:rPr>
              <a:t>co</a:t>
            </a:r>
            <a:r>
              <a:rPr lang="fr-FR" sz="1200" i="1" dirty="0">
                <a:latin typeface="Cambria" panose="02040503050406030204" pitchFamily="18" charset="0"/>
              </a:rPr>
              <a:t>-intervention</a:t>
            </a:r>
            <a:r>
              <a:rPr lang="fr-FR" sz="1200" dirty="0">
                <a:latin typeface="Cambria" panose="02040503050406030204" pitchFamily="18" charset="0"/>
              </a:rPr>
              <a:t>…</a:t>
            </a:r>
            <a:endParaRPr lang="fr-FR" sz="1200" i="1" dirty="0">
              <a:latin typeface="Cambria" panose="02040503050406030204" pitchFamily="18" charset="0"/>
            </a:endParaRPr>
          </a:p>
        </p:txBody>
      </p:sp>
      <p:sp>
        <p:nvSpPr>
          <p:cNvPr id="2" name="ZoneTexte 1"/>
          <p:cNvSpPr txBox="1"/>
          <p:nvPr/>
        </p:nvSpPr>
        <p:spPr>
          <a:xfrm>
            <a:off x="251520" y="566378"/>
            <a:ext cx="5400600" cy="3354765"/>
          </a:xfrm>
          <a:prstGeom prst="rect">
            <a:avLst/>
          </a:prstGeom>
          <a:noFill/>
        </p:spPr>
        <p:txBody>
          <a:bodyPr wrap="square" rtlCol="0">
            <a:spAutoFit/>
          </a:bodyPr>
          <a:lstStyle/>
          <a:p>
            <a:pPr algn="just"/>
            <a:r>
              <a:rPr lang="fr-FR" sz="1200" dirty="0">
                <a:latin typeface="Cambria" panose="02040503050406030204" pitchFamily="18" charset="0"/>
              </a:rPr>
              <a:t>Le rapport des inspections générales sur le volet pédagogique de la refondation préconise une forte complémentarité entre les temps de formation et les temps de concertation ou de travail collectif en articulant  apports en formation/pratiques de classes /analyse réflexive du travail /mutualisation.. Cette complémentarité  est évaluée par les réseaux, de 0 ( pas d’articulation) à 10 ( cohérence très importante) : </a:t>
            </a:r>
          </a:p>
          <a:p>
            <a:endParaRPr lang="fr-FR" sz="1400"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852535"/>
            <a:ext cx="3142201" cy="1888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835696" y="116632"/>
            <a:ext cx="5328592" cy="369332"/>
          </a:xfrm>
          <a:prstGeom prst="rect">
            <a:avLst/>
          </a:prstGeom>
          <a:noFill/>
        </p:spPr>
        <p:txBody>
          <a:bodyPr wrap="square" rtlCol="0">
            <a:spAutoFit/>
          </a:bodyPr>
          <a:lstStyle/>
          <a:p>
            <a:pPr algn="ctr"/>
            <a:r>
              <a:rPr lang="fr-FR" b="1" dirty="0">
                <a:latin typeface="Cambria" panose="02040503050406030204" pitchFamily="18" charset="0"/>
              </a:rPr>
              <a:t>Formation  et travail collectif </a:t>
            </a:r>
          </a:p>
        </p:txBody>
      </p:sp>
      <p:graphicFrame>
        <p:nvGraphicFramePr>
          <p:cNvPr id="5" name="Diagramme 4"/>
          <p:cNvGraphicFramePr/>
          <p:nvPr>
            <p:extLst>
              <p:ext uri="{D42A27DB-BD31-4B8C-83A1-F6EECF244321}">
                <p14:modId xmlns:p14="http://schemas.microsoft.com/office/powerpoint/2010/main" val="3694276703"/>
              </p:ext>
            </p:extLst>
          </p:nvPr>
        </p:nvGraphicFramePr>
        <p:xfrm>
          <a:off x="6228184" y="4077072"/>
          <a:ext cx="2615952" cy="2536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Espace réservé du numéro de diapositive 6"/>
          <p:cNvSpPr>
            <a:spLocks noGrp="1"/>
          </p:cNvSpPr>
          <p:nvPr>
            <p:ph type="sldNum" sz="quarter" idx="12"/>
          </p:nvPr>
        </p:nvSpPr>
        <p:spPr/>
        <p:txBody>
          <a:bodyPr/>
          <a:lstStyle/>
          <a:p>
            <a:fld id="{1CB568B9-D963-45E6-94C3-9A564B69D38D}" type="slidenum">
              <a:rPr lang="fr-FR" smtClean="0"/>
              <a:t>10</a:t>
            </a:fld>
            <a:endParaRPr lang="fr-FR"/>
          </a:p>
        </p:txBody>
      </p:sp>
    </p:spTree>
    <p:extLst>
      <p:ext uri="{BB962C8B-B14F-4D97-AF65-F5344CB8AC3E}">
        <p14:creationId xmlns:p14="http://schemas.microsoft.com/office/powerpoint/2010/main" val="3897862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3"/>
          <p:cNvSpPr txBox="1">
            <a:spLocks/>
          </p:cNvSpPr>
          <p:nvPr/>
        </p:nvSpPr>
        <p:spPr>
          <a:xfrm>
            <a:off x="251520" y="274638"/>
            <a:ext cx="8712968" cy="41805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a:latin typeface="Cambria" panose="02040503050406030204" pitchFamily="18" charset="0"/>
              </a:rPr>
              <a:t>Travail collectif inter-degrés :</a:t>
            </a:r>
            <a:endParaRPr lang="fr-FR" sz="1800" dirty="0">
              <a:solidFill>
                <a:schemeClr val="accent1">
                  <a:lumMod val="75000"/>
                </a:schemeClr>
              </a:solidFill>
              <a:latin typeface="Cambria" panose="02040503050406030204" pitchFamily="18" charset="0"/>
            </a:endParaRPr>
          </a:p>
        </p:txBody>
      </p:sp>
      <p:pic>
        <p:nvPicPr>
          <p:cNvPr id="3" name="Image 2"/>
          <p:cNvPicPr>
            <a:picLocks noChangeAspect="1"/>
          </p:cNvPicPr>
          <p:nvPr/>
        </p:nvPicPr>
        <p:blipFill>
          <a:blip r:embed="rId2"/>
          <a:stretch>
            <a:fillRect/>
          </a:stretch>
        </p:blipFill>
        <p:spPr>
          <a:xfrm>
            <a:off x="4152900" y="3327400"/>
            <a:ext cx="838200" cy="190500"/>
          </a:xfrm>
          <a:prstGeom prst="rect">
            <a:avLst/>
          </a:prstGeom>
        </p:spPr>
      </p:pic>
      <p:sp>
        <p:nvSpPr>
          <p:cNvPr id="6" name="Rectangle 5"/>
          <p:cNvSpPr/>
          <p:nvPr/>
        </p:nvSpPr>
        <p:spPr>
          <a:xfrm>
            <a:off x="683568" y="3573016"/>
            <a:ext cx="4320480" cy="338554"/>
          </a:xfrm>
          <a:prstGeom prst="rect">
            <a:avLst/>
          </a:prstGeom>
        </p:spPr>
        <p:txBody>
          <a:bodyPr wrap="square">
            <a:spAutoFit/>
          </a:bodyPr>
          <a:lstStyle/>
          <a:p>
            <a:r>
              <a:rPr lang="fr-FR" sz="1600" dirty="0"/>
              <a:t>1. </a:t>
            </a:r>
            <a:r>
              <a:rPr lang="fr-FR" sz="1600" dirty="0">
                <a:latin typeface="Cambria" panose="02040503050406030204" pitchFamily="18" charset="0"/>
              </a:rPr>
              <a:t>Des programmations communes</a:t>
            </a:r>
          </a:p>
        </p:txBody>
      </p:sp>
      <p:sp>
        <p:nvSpPr>
          <p:cNvPr id="7" name="Rectangle 6"/>
          <p:cNvSpPr/>
          <p:nvPr/>
        </p:nvSpPr>
        <p:spPr>
          <a:xfrm>
            <a:off x="683568" y="3904393"/>
            <a:ext cx="7776864" cy="338554"/>
          </a:xfrm>
          <a:prstGeom prst="rect">
            <a:avLst/>
          </a:prstGeom>
        </p:spPr>
        <p:txBody>
          <a:bodyPr wrap="square">
            <a:spAutoFit/>
          </a:bodyPr>
          <a:lstStyle/>
          <a:p>
            <a:r>
              <a:rPr lang="fr-FR" sz="1600" dirty="0"/>
              <a:t>2. </a:t>
            </a:r>
            <a:r>
              <a:rPr lang="fr-FR" sz="1600" dirty="0">
                <a:latin typeface="Cambria" panose="02040503050406030204" pitchFamily="18" charset="0"/>
              </a:rPr>
              <a:t>La maîtrise de la langue (compréhension en lecture/parler écrire pour apprendre)</a:t>
            </a:r>
          </a:p>
        </p:txBody>
      </p:sp>
      <p:sp>
        <p:nvSpPr>
          <p:cNvPr id="8" name="Rectangle 7"/>
          <p:cNvSpPr/>
          <p:nvPr/>
        </p:nvSpPr>
        <p:spPr>
          <a:xfrm>
            <a:off x="683568" y="5236018"/>
            <a:ext cx="7200800" cy="338554"/>
          </a:xfrm>
          <a:prstGeom prst="rect">
            <a:avLst/>
          </a:prstGeom>
        </p:spPr>
        <p:txBody>
          <a:bodyPr wrap="square">
            <a:spAutoFit/>
          </a:bodyPr>
          <a:lstStyle/>
          <a:p>
            <a:r>
              <a:rPr lang="fr-FR" sz="1600" dirty="0">
                <a:latin typeface="Cambria" panose="02040503050406030204" pitchFamily="18" charset="0"/>
              </a:rPr>
              <a:t>6. La continuité des pratiques d’évaluation positive des élèves</a:t>
            </a:r>
          </a:p>
        </p:txBody>
      </p:sp>
      <p:sp>
        <p:nvSpPr>
          <p:cNvPr id="9" name="Rectangle 8"/>
          <p:cNvSpPr/>
          <p:nvPr/>
        </p:nvSpPr>
        <p:spPr>
          <a:xfrm>
            <a:off x="683568" y="4581501"/>
            <a:ext cx="6048672" cy="338554"/>
          </a:xfrm>
          <a:prstGeom prst="rect">
            <a:avLst/>
          </a:prstGeom>
        </p:spPr>
        <p:txBody>
          <a:bodyPr wrap="square">
            <a:spAutoFit/>
          </a:bodyPr>
          <a:lstStyle/>
          <a:p>
            <a:r>
              <a:rPr lang="fr-FR" sz="1600" dirty="0"/>
              <a:t>4</a:t>
            </a:r>
            <a:r>
              <a:rPr lang="fr-FR" sz="1600" dirty="0">
                <a:latin typeface="Cambria" panose="02040503050406030204" pitchFamily="18" charset="0"/>
              </a:rPr>
              <a:t>. Les compétences mathématiques et scientifiques</a:t>
            </a:r>
          </a:p>
        </p:txBody>
      </p:sp>
      <p:sp>
        <p:nvSpPr>
          <p:cNvPr id="10" name="Rectangle 9"/>
          <p:cNvSpPr/>
          <p:nvPr/>
        </p:nvSpPr>
        <p:spPr>
          <a:xfrm>
            <a:off x="683568" y="4905389"/>
            <a:ext cx="3528392" cy="338554"/>
          </a:xfrm>
          <a:prstGeom prst="rect">
            <a:avLst/>
          </a:prstGeom>
        </p:spPr>
        <p:txBody>
          <a:bodyPr wrap="square">
            <a:spAutoFit/>
          </a:bodyPr>
          <a:lstStyle/>
          <a:p>
            <a:r>
              <a:rPr lang="fr-FR" sz="1600" dirty="0"/>
              <a:t>5. </a:t>
            </a:r>
            <a:r>
              <a:rPr lang="fr-FR" sz="1600" dirty="0">
                <a:latin typeface="Cambria" panose="02040503050406030204" pitchFamily="18" charset="0"/>
              </a:rPr>
              <a:t>Le suivi des élèves en difficulté</a:t>
            </a:r>
          </a:p>
        </p:txBody>
      </p:sp>
      <p:sp>
        <p:nvSpPr>
          <p:cNvPr id="11" name="Rectangle 10"/>
          <p:cNvSpPr/>
          <p:nvPr/>
        </p:nvSpPr>
        <p:spPr>
          <a:xfrm>
            <a:off x="683568" y="5569240"/>
            <a:ext cx="6408712" cy="338554"/>
          </a:xfrm>
          <a:prstGeom prst="rect">
            <a:avLst/>
          </a:prstGeom>
        </p:spPr>
        <p:txBody>
          <a:bodyPr wrap="square">
            <a:spAutoFit/>
          </a:bodyPr>
          <a:lstStyle/>
          <a:p>
            <a:r>
              <a:rPr lang="fr-FR" sz="1600" i="1" dirty="0"/>
              <a:t>7. </a:t>
            </a:r>
            <a:r>
              <a:rPr lang="fr-FR" sz="1600" dirty="0">
                <a:latin typeface="Cambria" panose="02040503050406030204" pitchFamily="18" charset="0"/>
              </a:rPr>
              <a:t>L’organisation et l’analyse des évaluations diagnostiques communes</a:t>
            </a:r>
          </a:p>
        </p:txBody>
      </p:sp>
      <p:sp>
        <p:nvSpPr>
          <p:cNvPr id="12" name="Rectangle 11"/>
          <p:cNvSpPr/>
          <p:nvPr/>
        </p:nvSpPr>
        <p:spPr>
          <a:xfrm>
            <a:off x="683568" y="4242947"/>
            <a:ext cx="8208912" cy="338554"/>
          </a:xfrm>
          <a:prstGeom prst="rect">
            <a:avLst/>
          </a:prstGeom>
        </p:spPr>
        <p:txBody>
          <a:bodyPr wrap="square">
            <a:spAutoFit/>
          </a:bodyPr>
          <a:lstStyle/>
          <a:p>
            <a:r>
              <a:rPr lang="fr-FR" sz="1600" dirty="0"/>
              <a:t>3</a:t>
            </a:r>
            <a:r>
              <a:rPr lang="fr-FR" sz="1600" dirty="0">
                <a:latin typeface="Cambria" panose="02040503050406030204" pitchFamily="18" charset="0"/>
              </a:rPr>
              <a:t>. La continuité des pratiques pédagogiques pour un enseignement plus explicite</a:t>
            </a:r>
          </a:p>
        </p:txBody>
      </p:sp>
      <p:sp>
        <p:nvSpPr>
          <p:cNvPr id="5" name="ZoneTexte 4"/>
          <p:cNvSpPr txBox="1"/>
          <p:nvPr/>
        </p:nvSpPr>
        <p:spPr>
          <a:xfrm>
            <a:off x="53971" y="700487"/>
            <a:ext cx="8712968" cy="307777"/>
          </a:xfrm>
          <a:prstGeom prst="rect">
            <a:avLst/>
          </a:prstGeom>
          <a:noFill/>
        </p:spPr>
        <p:txBody>
          <a:bodyPr wrap="square" rtlCol="0">
            <a:spAutoFit/>
          </a:bodyPr>
          <a:lstStyle/>
          <a:p>
            <a:pPr marL="285750" indent="-285750">
              <a:buFont typeface="Wingdings" panose="05000000000000000000" pitchFamily="2" charset="2"/>
              <a:buChar char="§"/>
            </a:pPr>
            <a:r>
              <a:rPr lang="fr-FR" sz="1400" b="1" dirty="0">
                <a:latin typeface="Cambria"/>
                <a:cs typeface="Cambria"/>
              </a:rPr>
              <a:t>Des temps de  travail collectif en inter-degré sont organisés dans 95% des réseaux. Ils concernent :  </a:t>
            </a:r>
            <a:endParaRPr lang="fr-FR" sz="1400" b="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318" y="1124744"/>
            <a:ext cx="7115175" cy="177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p:nvSpPr>
        <p:spPr>
          <a:xfrm>
            <a:off x="102924" y="3191992"/>
            <a:ext cx="8099951" cy="307777"/>
          </a:xfrm>
          <a:prstGeom prst="rect">
            <a:avLst/>
          </a:prstGeom>
        </p:spPr>
        <p:txBody>
          <a:bodyPr wrap="square">
            <a:spAutoFit/>
          </a:bodyPr>
          <a:lstStyle/>
          <a:p>
            <a:pPr marL="285750" indent="-285750">
              <a:buFont typeface="Wingdings" panose="05000000000000000000" pitchFamily="2" charset="2"/>
              <a:buChar char="§"/>
            </a:pPr>
            <a:r>
              <a:rPr lang="fr-FR" sz="1400" b="1" dirty="0">
                <a:latin typeface="Cambria" panose="02040503050406030204" pitchFamily="18" charset="0"/>
              </a:rPr>
              <a:t>Ces temps permettent de travailler ( thématiques classées par fréquence) : </a:t>
            </a:r>
          </a:p>
        </p:txBody>
      </p:sp>
      <p:sp>
        <p:nvSpPr>
          <p:cNvPr id="16" name="Rectangle 15"/>
          <p:cNvSpPr/>
          <p:nvPr/>
        </p:nvSpPr>
        <p:spPr>
          <a:xfrm>
            <a:off x="102924" y="6021288"/>
            <a:ext cx="9041075" cy="307777"/>
          </a:xfrm>
          <a:prstGeom prst="rect">
            <a:avLst/>
          </a:prstGeom>
        </p:spPr>
        <p:txBody>
          <a:bodyPr wrap="square">
            <a:spAutoFit/>
          </a:bodyPr>
          <a:lstStyle/>
          <a:p>
            <a:r>
              <a:rPr lang="fr-FR" sz="1400" dirty="0">
                <a:solidFill>
                  <a:schemeClr val="accent1">
                    <a:lumMod val="75000"/>
                  </a:schemeClr>
                </a:solidFill>
                <a:latin typeface="Cambria" panose="02040503050406030204" pitchFamily="18" charset="0"/>
              </a:rPr>
              <a:t>Sont également cités : le projet de réseau, le </a:t>
            </a:r>
            <a:r>
              <a:rPr lang="fr-FR" sz="1400" dirty="0" err="1">
                <a:solidFill>
                  <a:schemeClr val="accent1">
                    <a:lumMod val="75000"/>
                  </a:schemeClr>
                </a:solidFill>
                <a:latin typeface="Cambria" panose="02040503050406030204" pitchFamily="18" charset="0"/>
              </a:rPr>
              <a:t>co_enseignement</a:t>
            </a:r>
            <a:r>
              <a:rPr lang="fr-FR" sz="1400" dirty="0">
                <a:solidFill>
                  <a:schemeClr val="accent1">
                    <a:lumMod val="75000"/>
                  </a:schemeClr>
                </a:solidFill>
                <a:latin typeface="Cambria" panose="02040503050406030204" pitchFamily="18" charset="0"/>
              </a:rPr>
              <a:t>, l’hétérogénéité, les différents « parcours » des élèves </a:t>
            </a:r>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11</a:t>
            </a:fld>
            <a:endParaRPr lang="fr-FR"/>
          </a:p>
        </p:txBody>
      </p:sp>
    </p:spTree>
    <p:extLst>
      <p:ext uri="{BB962C8B-B14F-4D97-AF65-F5344CB8AC3E}">
        <p14:creationId xmlns:p14="http://schemas.microsoft.com/office/powerpoint/2010/main" val="203500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504" y="35332"/>
            <a:ext cx="8928992" cy="353943"/>
          </a:xfrm>
          <a:prstGeom prst="rect">
            <a:avLst/>
          </a:prstGeom>
          <a:noFill/>
        </p:spPr>
        <p:txBody>
          <a:bodyPr wrap="square" rtlCol="0">
            <a:spAutoFit/>
          </a:bodyPr>
          <a:lstStyle/>
          <a:p>
            <a:r>
              <a:rPr lang="fr-FR" sz="1700" b="1" dirty="0">
                <a:latin typeface="Cambria" panose="02040503050406030204" pitchFamily="18" charset="0"/>
              </a:rPr>
              <a:t>Accompagnement continu en sixième, accompagnement du travail personnel des élèves  </a:t>
            </a:r>
          </a:p>
        </p:txBody>
      </p:sp>
      <p:sp>
        <p:nvSpPr>
          <p:cNvPr id="3" name="ZoneTexte 2"/>
          <p:cNvSpPr txBox="1"/>
          <p:nvPr/>
        </p:nvSpPr>
        <p:spPr>
          <a:xfrm>
            <a:off x="207122" y="548680"/>
            <a:ext cx="8613349" cy="2062103"/>
          </a:xfrm>
          <a:prstGeom prst="rect">
            <a:avLst/>
          </a:prstGeom>
          <a:noFill/>
        </p:spPr>
        <p:txBody>
          <a:bodyPr wrap="square" rtlCol="0">
            <a:spAutoFit/>
          </a:bodyPr>
          <a:lstStyle/>
          <a:p>
            <a:pPr marL="285750" indent="-285750">
              <a:buFont typeface="Wingdings" panose="05000000000000000000" pitchFamily="2" charset="2"/>
              <a:buChar char="§"/>
            </a:pPr>
            <a:r>
              <a:rPr lang="fr-FR" sz="1400" dirty="0">
                <a:solidFill>
                  <a:schemeClr val="accent1">
                    <a:lumMod val="75000"/>
                  </a:schemeClr>
                </a:solidFill>
                <a:latin typeface="Cambria" panose="02040503050406030204" pitchFamily="18" charset="0"/>
              </a:rPr>
              <a:t>60% </a:t>
            </a:r>
            <a:r>
              <a:rPr lang="fr-FR" sz="1400" dirty="0">
                <a:latin typeface="Cambria" panose="02040503050406030204" pitchFamily="18" charset="0"/>
              </a:rPr>
              <a:t>des collèges disent mettre en place l’accompagnement continu en sixième. </a:t>
            </a:r>
          </a:p>
          <a:p>
            <a:r>
              <a:rPr lang="fr-FR" sz="1400" dirty="0">
                <a:latin typeface="Cambria" panose="02040503050406030204" pitchFamily="18" charset="0"/>
              </a:rPr>
              <a:t>Dans ces réseaux, l’impact de cet accompagnement sur les apprentissages des élèves semble difficile à appréhender :  20 % des réseaux disent « ne pas savoir » ou « ne pas percevoir » d’impact, 52% estiment qu’il a « un peu d’impact ». 28 % perçoivent un impact important. </a:t>
            </a:r>
          </a:p>
          <a:p>
            <a:endParaRPr lang="fr-FR" sz="1600" dirty="0">
              <a:latin typeface="Cambria" panose="02040503050406030204" pitchFamily="18" charset="0"/>
            </a:endParaRPr>
          </a:p>
          <a:p>
            <a:r>
              <a:rPr lang="fr-FR" sz="1400" dirty="0">
                <a:solidFill>
                  <a:schemeClr val="accent1">
                    <a:lumMod val="75000"/>
                  </a:schemeClr>
                </a:solidFill>
                <a:latin typeface="Cambria" panose="02040503050406030204" pitchFamily="18" charset="0"/>
              </a:rPr>
              <a:t>Les difficultés : le manque de personnels volontaires, ou formés, le manque de moyens (heures AE), la résistance des enseignants, les problèmes de locaux,  d’emplois du temps,  la réforme du collège qui a épuisé les personnels etc..  Sont les principales difficultés évoquées pour la mise en place de cet accompagnement continu en 6</a:t>
            </a:r>
            <a:r>
              <a:rPr lang="fr-FR" sz="1400" baseline="30000" dirty="0">
                <a:solidFill>
                  <a:schemeClr val="accent1">
                    <a:lumMod val="75000"/>
                  </a:schemeClr>
                </a:solidFill>
                <a:latin typeface="Cambria" panose="02040503050406030204" pitchFamily="18" charset="0"/>
              </a:rPr>
              <a:t>ème</a:t>
            </a:r>
            <a:r>
              <a:rPr lang="fr-FR" sz="1400" dirty="0">
                <a:solidFill>
                  <a:schemeClr val="accent1">
                    <a:lumMod val="75000"/>
                  </a:schemeClr>
                </a:solidFill>
                <a:latin typeface="Cambria" panose="02040503050406030204" pitchFamily="18" charset="0"/>
              </a:rPr>
              <a:t>.   </a:t>
            </a:r>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212976"/>
            <a:ext cx="6060618"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207122" y="2564904"/>
            <a:ext cx="8685358" cy="584775"/>
          </a:xfrm>
          <a:prstGeom prst="rect">
            <a:avLst/>
          </a:prstGeom>
          <a:noFill/>
        </p:spPr>
        <p:txBody>
          <a:bodyPr wrap="square" rtlCol="0">
            <a:spAutoFit/>
          </a:bodyPr>
          <a:lstStyle/>
          <a:p>
            <a:r>
              <a:rPr lang="fr-FR" sz="1600" b="1" dirty="0">
                <a:latin typeface="Cambria" panose="02040503050406030204" pitchFamily="18" charset="0"/>
              </a:rPr>
              <a:t>Au-delà de l’accompagnement continu, pour quels élèves un accompagnement du travail personnel des élèves est-il mis en œuvre ? </a:t>
            </a:r>
          </a:p>
        </p:txBody>
      </p:sp>
      <p:sp>
        <p:nvSpPr>
          <p:cNvPr id="8" name="ZoneTexte 7"/>
          <p:cNvSpPr txBox="1"/>
          <p:nvPr/>
        </p:nvSpPr>
        <p:spPr>
          <a:xfrm>
            <a:off x="6588224" y="3672606"/>
            <a:ext cx="2232247" cy="1200329"/>
          </a:xfrm>
          <a:prstGeom prst="rect">
            <a:avLst/>
          </a:prstGeom>
          <a:solidFill>
            <a:schemeClr val="accent1">
              <a:lumMod val="60000"/>
              <a:lumOff val="40000"/>
              <a:alpha val="40000"/>
            </a:schemeClr>
          </a:solidFill>
          <a:ln>
            <a:solidFill>
              <a:schemeClr val="accent1">
                <a:lumMod val="75000"/>
              </a:schemeClr>
            </a:solidFill>
          </a:ln>
        </p:spPr>
        <p:txBody>
          <a:bodyPr wrap="square" rtlCol="0">
            <a:spAutoFit/>
          </a:bodyPr>
          <a:lstStyle/>
          <a:p>
            <a:pPr algn="just"/>
            <a:r>
              <a:rPr lang="fr-FR" sz="1200" dirty="0">
                <a:solidFill>
                  <a:schemeClr val="accent6">
                    <a:lumMod val="75000"/>
                  </a:schemeClr>
                </a:solidFill>
                <a:latin typeface="Cambria" panose="02040503050406030204" pitchFamily="18" charset="0"/>
              </a:rPr>
              <a:t>Un réseau sur 10</a:t>
            </a:r>
            <a:r>
              <a:rPr lang="fr-FR" sz="1200" dirty="0">
                <a:latin typeface="Cambria" panose="02040503050406030204" pitchFamily="18" charset="0"/>
              </a:rPr>
              <a:t> seulement affirme avoir engagé une mise en cohérence des pratiques sur la question du travail personnel des élèves (les « devoirs et leçons »).  </a:t>
            </a:r>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12</a:t>
            </a:fld>
            <a:endParaRPr lang="fr-FR"/>
          </a:p>
        </p:txBody>
      </p:sp>
    </p:spTree>
    <p:extLst>
      <p:ext uri="{BB962C8B-B14F-4D97-AF65-F5344CB8AC3E}">
        <p14:creationId xmlns:p14="http://schemas.microsoft.com/office/powerpoint/2010/main" val="92458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260648"/>
            <a:ext cx="7920880" cy="830997"/>
          </a:xfrm>
          <a:prstGeom prst="rect">
            <a:avLst/>
          </a:prstGeom>
          <a:noFill/>
        </p:spPr>
        <p:txBody>
          <a:bodyPr wrap="square" rtlCol="0">
            <a:spAutoFit/>
          </a:bodyPr>
          <a:lstStyle/>
          <a:p>
            <a:r>
              <a:rPr lang="fr-FR" sz="1600" b="1" dirty="0">
                <a:latin typeface="Cambria" panose="02040503050406030204" pitchFamily="18" charset="0"/>
              </a:rPr>
              <a:t>Association des parents au suivi scolaire de leur enfant </a:t>
            </a:r>
          </a:p>
          <a:p>
            <a:r>
              <a:rPr lang="fr-FR" sz="1600" dirty="0">
                <a:latin typeface="Cambria" panose="02040503050406030204" pitchFamily="18" charset="0"/>
              </a:rPr>
              <a:t>Quelques pistes pertinentes pour une meilleure connaissance et reconnaissance parents /enseignants </a:t>
            </a:r>
          </a:p>
        </p:txBody>
      </p:sp>
      <p:sp>
        <p:nvSpPr>
          <p:cNvPr id="3" name="ZoneTexte 2"/>
          <p:cNvSpPr txBox="1"/>
          <p:nvPr/>
        </p:nvSpPr>
        <p:spPr>
          <a:xfrm>
            <a:off x="551740" y="1196752"/>
            <a:ext cx="8064896" cy="5478423"/>
          </a:xfrm>
          <a:prstGeom prst="rect">
            <a:avLst/>
          </a:prstGeom>
          <a:noFill/>
        </p:spPr>
        <p:txBody>
          <a:bodyPr wrap="square" rtlCol="0">
            <a:spAutoFit/>
          </a:bodyPr>
          <a:lstStyle/>
          <a:p>
            <a:pPr marL="171450" indent="-171450">
              <a:buFont typeface="Wingdings" panose="05000000000000000000" pitchFamily="2" charset="2"/>
              <a:buChar char="§"/>
            </a:pPr>
            <a:r>
              <a:rPr lang="fr-FR" sz="1400" dirty="0">
                <a:latin typeface="Cambria" panose="02040503050406030204" pitchFamily="18" charset="0"/>
              </a:rPr>
              <a:t>M</a:t>
            </a:r>
            <a:r>
              <a:rPr lang="fr-FR" sz="1200" dirty="0">
                <a:latin typeface="Cambria" panose="02040503050406030204" pitchFamily="18" charset="0"/>
              </a:rPr>
              <a:t>ise en place d’une réflexion au niveau du réseau sur les liens famille et école : comment organiser les temps de réunion, de travail, pour rendre l'école lisible.</a:t>
            </a:r>
          </a:p>
          <a:p>
            <a:pPr marL="171450" indent="-171450">
              <a:buFont typeface="Wingdings" panose="05000000000000000000" pitchFamily="2" charset="2"/>
              <a:buChar char="§"/>
            </a:pPr>
            <a:r>
              <a:rPr lang="fr-FR" sz="1200" dirty="0">
                <a:latin typeface="Cambria" panose="02040503050406030204" pitchFamily="18" charset="0"/>
              </a:rPr>
              <a:t>Formation commune parents/personnes/enseignants sur la médiation par les pairs, </a:t>
            </a:r>
          </a:p>
          <a:p>
            <a:pPr marL="171450" indent="-171450">
              <a:buFont typeface="Wingdings" panose="05000000000000000000" pitchFamily="2" charset="2"/>
              <a:buChar char="§"/>
            </a:pPr>
            <a:r>
              <a:rPr lang="fr-FR" sz="1200" dirty="0">
                <a:latin typeface="Cambria" panose="02040503050406030204" pitchFamily="18" charset="0"/>
              </a:rPr>
              <a:t>Formation partagée parents/enseignants </a:t>
            </a:r>
          </a:p>
          <a:p>
            <a:pPr marL="171450" indent="-171450">
              <a:buFont typeface="Wingdings" panose="05000000000000000000" pitchFamily="2" charset="2"/>
              <a:buChar char="§"/>
            </a:pPr>
            <a:r>
              <a:rPr lang="fr-FR" sz="1200" dirty="0">
                <a:latin typeface="Cambria" panose="02040503050406030204" pitchFamily="18" charset="0"/>
              </a:rPr>
              <a:t>Des cafés des parents au public « ciblé» : parents concernés par la première scolarisation, la grande section maternelle /CP, les parents des élèves de 6</a:t>
            </a:r>
            <a:r>
              <a:rPr lang="fr-FR" sz="1200" baseline="30000" dirty="0">
                <a:latin typeface="Cambria" panose="02040503050406030204" pitchFamily="18" charset="0"/>
              </a:rPr>
              <a:t>ème</a:t>
            </a:r>
            <a:r>
              <a:rPr lang="fr-FR" sz="1200" dirty="0">
                <a:latin typeface="Cambria" panose="02040503050406030204" pitchFamily="18" charset="0"/>
              </a:rPr>
              <a:t>.. Ou sur des thématiques précises liées à la scolarité (et choisies en concertation avec les familles) en appui sur la </a:t>
            </a:r>
            <a:r>
              <a:rPr lang="fr-FR" sz="1200" dirty="0">
                <a:latin typeface="Cambria" panose="02040503050406030204" pitchFamily="18" charset="0"/>
                <a:hlinkClick r:id="rId2"/>
              </a:rPr>
              <a:t>mallette des parents </a:t>
            </a:r>
            <a:endParaRPr lang="fr-FR" sz="1200" dirty="0">
              <a:latin typeface="Cambria" panose="02040503050406030204" pitchFamily="18" charset="0"/>
            </a:endParaRPr>
          </a:p>
          <a:p>
            <a:pPr marL="171450" indent="-171450">
              <a:buFont typeface="Wingdings" panose="05000000000000000000" pitchFamily="2" charset="2"/>
              <a:buChar char="§"/>
            </a:pPr>
            <a:r>
              <a:rPr lang="fr-FR" sz="1200" dirty="0">
                <a:latin typeface="Cambria" panose="02040503050406030204" pitchFamily="18" charset="0"/>
              </a:rPr>
              <a:t>Réunions /groupes de travail thématiques avec les parents</a:t>
            </a:r>
          </a:p>
          <a:p>
            <a:pPr marL="171450" indent="-171450">
              <a:buFont typeface="Wingdings" panose="05000000000000000000" pitchFamily="2" charset="2"/>
              <a:buChar char="§"/>
            </a:pPr>
            <a:r>
              <a:rPr lang="fr-FR" sz="1200" dirty="0">
                <a:latin typeface="Cambria" panose="02040503050406030204" pitchFamily="18" charset="0"/>
              </a:rPr>
              <a:t>Opération « classe ouverte en activité » qui permet aux parents d’assister à des séances de classes </a:t>
            </a:r>
          </a:p>
          <a:p>
            <a:pPr marL="171450" indent="-171450">
              <a:buFont typeface="Wingdings" panose="05000000000000000000" pitchFamily="2" charset="2"/>
              <a:buChar char="§"/>
            </a:pPr>
            <a:r>
              <a:rPr lang="fr-FR" sz="1200" dirty="0">
                <a:latin typeface="Cambria" panose="02040503050406030204" pitchFamily="18" charset="0"/>
              </a:rPr>
              <a:t>Association des parents à l’aide aux devoirs en collège, aux APC, à l’accompagnement éducatif etc.. </a:t>
            </a:r>
          </a:p>
          <a:p>
            <a:pPr marL="171450" indent="-171450">
              <a:buFont typeface="Wingdings" panose="05000000000000000000" pitchFamily="2" charset="2"/>
              <a:buChar char="§"/>
            </a:pPr>
            <a:r>
              <a:rPr lang="fr-FR" sz="1200" dirty="0">
                <a:latin typeface="Cambria" panose="02040503050406030204" pitchFamily="18" charset="0"/>
              </a:rPr>
              <a:t>Entretiens parents-élèves-professeurs à chaque remise de bilan, de la maternelle au collège.</a:t>
            </a:r>
          </a:p>
          <a:p>
            <a:pPr marL="171450" indent="-171450">
              <a:buFont typeface="Wingdings" panose="05000000000000000000" pitchFamily="2" charset="2"/>
              <a:buChar char="§"/>
            </a:pPr>
            <a:r>
              <a:rPr lang="fr-FR" sz="1200" dirty="0">
                <a:latin typeface="Cambria" panose="02040503050406030204" pitchFamily="18" charset="0"/>
              </a:rPr>
              <a:t>Entretien individuel systématique à des moments clés de la scolarité ( changements de cycles, de structures scolaires, première scolarisation etc..)</a:t>
            </a:r>
          </a:p>
          <a:p>
            <a:pPr marL="171450" indent="-171450">
              <a:buFont typeface="Wingdings" panose="05000000000000000000" pitchFamily="2" charset="2"/>
              <a:buChar char="§"/>
            </a:pPr>
            <a:r>
              <a:rPr lang="fr-FR" sz="1200" dirty="0">
                <a:latin typeface="Cambria" panose="02040503050406030204" pitchFamily="18" charset="0"/>
              </a:rPr>
              <a:t>Diversité et complémentarité des modes d’accueil et de rencontres ( réunions collectives conviviales, rencontres individuelles, rendez-vous personnalisé, journées portes ouvertes, moments de cérémonies valorisant le travail des élèves etc..</a:t>
            </a:r>
          </a:p>
          <a:p>
            <a:pPr marL="171450" indent="-171450">
              <a:buFont typeface="Wingdings" panose="05000000000000000000" pitchFamily="2" charset="2"/>
              <a:buChar char="§"/>
            </a:pPr>
            <a:r>
              <a:rPr lang="fr-FR" sz="1200" dirty="0">
                <a:latin typeface="Cambria" panose="02040503050406030204" pitchFamily="18" charset="0"/>
              </a:rPr>
              <a:t>Déplacement de certaines rencontres dans d’autres lieux ( médiathèque,), rencontre hors cadre ( sorties culturelles </a:t>
            </a:r>
          </a:p>
          <a:p>
            <a:pPr marL="171450" indent="-171450">
              <a:buFont typeface="Wingdings" panose="05000000000000000000" pitchFamily="2" charset="2"/>
              <a:buChar char="§"/>
            </a:pPr>
            <a:r>
              <a:rPr lang="fr-FR" sz="1200" dirty="0">
                <a:latin typeface="Cambria" panose="02040503050406030204" pitchFamily="18" charset="0"/>
              </a:rPr>
              <a:t>Valorisation de l’application </a:t>
            </a:r>
            <a:r>
              <a:rPr lang="fr-FR" sz="1200" dirty="0" err="1">
                <a:latin typeface="Cambria" panose="02040503050406030204" pitchFamily="18" charset="0"/>
              </a:rPr>
              <a:t>Pronote</a:t>
            </a:r>
            <a:endParaRPr lang="fr-FR" sz="1200" dirty="0">
              <a:latin typeface="Cambria" panose="02040503050406030204" pitchFamily="18" charset="0"/>
            </a:endParaRPr>
          </a:p>
          <a:p>
            <a:pPr marL="171450" indent="-171450">
              <a:buFont typeface="Wingdings" panose="05000000000000000000" pitchFamily="2" charset="2"/>
              <a:buChar char="§"/>
            </a:pPr>
            <a:r>
              <a:rPr lang="fr-FR" sz="1200" dirty="0">
                <a:latin typeface="Cambria" panose="02040503050406030204" pitchFamily="18" charset="0"/>
              </a:rPr>
              <a:t>Parents associés au COPIL du réseau</a:t>
            </a:r>
          </a:p>
          <a:p>
            <a:pPr marL="171450" indent="-171450">
              <a:buFont typeface="Wingdings" panose="05000000000000000000" pitchFamily="2" charset="2"/>
              <a:buChar char="§"/>
            </a:pPr>
            <a:r>
              <a:rPr lang="fr-FR" sz="1200" dirty="0">
                <a:latin typeface="Cambria" panose="02040503050406030204" pitchFamily="18" charset="0"/>
              </a:rPr>
              <a:t>Mise en place de l’opération « </a:t>
            </a:r>
            <a:r>
              <a:rPr lang="fr-FR" sz="1200" dirty="0">
                <a:latin typeface="Cambria" panose="02040503050406030204" pitchFamily="18" charset="0"/>
                <a:hlinkClick r:id="rId3"/>
              </a:rPr>
              <a:t>ouvrir l’école aux parents pour la réussite des élèves</a:t>
            </a:r>
            <a:r>
              <a:rPr lang="fr-FR" sz="1200" dirty="0">
                <a:latin typeface="Cambria" panose="02040503050406030204" pitchFamily="18" charset="0"/>
              </a:rPr>
              <a:t> » et/ou dispositif d’accueil des parents pour des activités d’apprentissage adaptées à leur demande (remise à niveau)</a:t>
            </a:r>
          </a:p>
          <a:p>
            <a:pPr marL="171450" indent="-171450">
              <a:buFont typeface="Wingdings" panose="05000000000000000000" pitchFamily="2" charset="2"/>
              <a:buChar char="§"/>
            </a:pPr>
            <a:r>
              <a:rPr lang="fr-FR" sz="1200" dirty="0">
                <a:latin typeface="Cambria" panose="02040503050406030204" pitchFamily="18" charset="0"/>
              </a:rPr>
              <a:t>Formation des parents pour siéger dans les instances </a:t>
            </a:r>
          </a:p>
          <a:p>
            <a:pPr marL="171450" indent="-171450">
              <a:buFont typeface="Wingdings" panose="05000000000000000000" pitchFamily="2" charset="2"/>
              <a:buChar char="§"/>
            </a:pPr>
            <a:r>
              <a:rPr lang="fr-FR" sz="1200" dirty="0">
                <a:latin typeface="Cambria" panose="02040503050406030204" pitchFamily="18" charset="0"/>
              </a:rPr>
              <a:t>Déplacement de l’équipe du collège dans les écoles pour rencontrer les parents </a:t>
            </a:r>
          </a:p>
          <a:p>
            <a:pPr marL="171450" indent="-171450">
              <a:buFont typeface="Wingdings" panose="05000000000000000000" pitchFamily="2" charset="2"/>
              <a:buChar char="§"/>
            </a:pPr>
            <a:r>
              <a:rPr lang="fr-FR" sz="1200" dirty="0">
                <a:latin typeface="Cambria" panose="02040503050406030204" pitchFamily="18" charset="0"/>
              </a:rPr>
              <a:t>Rencontres avec les parents organisées le samedi matin </a:t>
            </a:r>
          </a:p>
          <a:p>
            <a:pPr marL="171450" indent="-171450">
              <a:buFont typeface="Wingdings" panose="05000000000000000000" pitchFamily="2" charset="2"/>
              <a:buChar char="§"/>
            </a:pPr>
            <a:r>
              <a:rPr lang="fr-FR" sz="1200" dirty="0">
                <a:latin typeface="Cambria" panose="02040503050406030204" pitchFamily="18" charset="0"/>
              </a:rPr>
              <a:t>Protocole sur le réseau d’entretiens avec les parents : 3 entretiens individualisés institutionnalisés avec les parents sur le 1er degré par année scolaire (1 entretien individuel d'une demi heure avec tous les parents en septembre , 1 restitution individuelle des évaluations en janvier et un entretien individuel d'une demi-heure avec tous les parents pour le bilan de fin d'année en juin). Entretiens par binôme ou trinôme d'équipe enseignante sur le 2nd degré pour les rencontres parents/ professeurs,</a:t>
            </a:r>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13</a:t>
            </a:fld>
            <a:endParaRPr lang="fr-FR"/>
          </a:p>
        </p:txBody>
      </p:sp>
    </p:spTree>
    <p:extLst>
      <p:ext uri="{BB962C8B-B14F-4D97-AF65-F5344CB8AC3E}">
        <p14:creationId xmlns:p14="http://schemas.microsoft.com/office/powerpoint/2010/main" val="1525351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260648"/>
            <a:ext cx="7920880" cy="584775"/>
          </a:xfrm>
          <a:prstGeom prst="rect">
            <a:avLst/>
          </a:prstGeom>
          <a:noFill/>
        </p:spPr>
        <p:txBody>
          <a:bodyPr wrap="square" rtlCol="0">
            <a:spAutoFit/>
          </a:bodyPr>
          <a:lstStyle/>
          <a:p>
            <a:r>
              <a:rPr lang="fr-FR" sz="1600" b="1" dirty="0">
                <a:latin typeface="Cambria" panose="02040503050406030204" pitchFamily="18" charset="0"/>
              </a:rPr>
              <a:t>Partenariat pour une meilleure réussite scolaire des élèves </a:t>
            </a:r>
          </a:p>
          <a:p>
            <a:r>
              <a:rPr lang="fr-FR" sz="1600" dirty="0">
                <a:latin typeface="Cambria" panose="02040503050406030204" pitchFamily="18" charset="0"/>
              </a:rPr>
              <a:t>Synthèse des types de partenariat cités par les réseaux :</a:t>
            </a:r>
          </a:p>
        </p:txBody>
      </p:sp>
      <p:graphicFrame>
        <p:nvGraphicFramePr>
          <p:cNvPr id="4" name="Diagramme 3"/>
          <p:cNvGraphicFramePr/>
          <p:nvPr>
            <p:extLst>
              <p:ext uri="{D42A27DB-BD31-4B8C-83A1-F6EECF244321}">
                <p14:modId xmlns:p14="http://schemas.microsoft.com/office/powerpoint/2010/main" val="1186670296"/>
              </p:ext>
            </p:extLst>
          </p:nvPr>
        </p:nvGraphicFramePr>
        <p:xfrm>
          <a:off x="467544" y="1196752"/>
          <a:ext cx="8352928" cy="5792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1CB568B9-D963-45E6-94C3-9A564B69D38D}" type="slidenum">
              <a:rPr lang="fr-FR" smtClean="0"/>
              <a:t>14</a:t>
            </a:fld>
            <a:endParaRPr lang="fr-FR"/>
          </a:p>
        </p:txBody>
      </p:sp>
    </p:spTree>
    <p:extLst>
      <p:ext uri="{BB962C8B-B14F-4D97-AF65-F5344CB8AC3E}">
        <p14:creationId xmlns:p14="http://schemas.microsoft.com/office/powerpoint/2010/main" val="3237196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0952" y="116632"/>
            <a:ext cx="8229600" cy="562074"/>
          </a:xfrm>
        </p:spPr>
        <p:txBody>
          <a:bodyPr>
            <a:normAutofit/>
          </a:bodyPr>
          <a:lstStyle/>
          <a:p>
            <a:r>
              <a:rPr lang="fr-FR" sz="2000" dirty="0">
                <a:latin typeface="Cambria" panose="02040503050406030204" pitchFamily="18" charset="0"/>
              </a:rPr>
              <a:t>Quelques éléments d’analyse et commentaires relatifs à cette synthèse </a:t>
            </a:r>
          </a:p>
        </p:txBody>
      </p:sp>
      <p:sp>
        <p:nvSpPr>
          <p:cNvPr id="3" name="ZoneTexte 2"/>
          <p:cNvSpPr txBox="1"/>
          <p:nvPr/>
        </p:nvSpPr>
        <p:spPr>
          <a:xfrm>
            <a:off x="255930" y="671691"/>
            <a:ext cx="8748464" cy="6370975"/>
          </a:xfrm>
          <a:prstGeom prst="rect">
            <a:avLst/>
          </a:prstGeom>
          <a:noFill/>
        </p:spPr>
        <p:txBody>
          <a:bodyPr wrap="square" rtlCol="0">
            <a:spAutoFit/>
          </a:bodyPr>
          <a:lstStyle/>
          <a:p>
            <a:r>
              <a:rPr lang="fr-FR" sz="1200" b="1">
                <a:solidFill>
                  <a:schemeClr val="accent1">
                    <a:lumMod val="75000"/>
                  </a:schemeClr>
                </a:solidFill>
                <a:latin typeface="Cambria" panose="02040503050406030204" pitchFamily="18" charset="0"/>
              </a:rPr>
              <a:t>Des constats</a:t>
            </a:r>
            <a:r>
              <a:rPr lang="fr-FR" sz="1200" b="1" dirty="0">
                <a:solidFill>
                  <a:schemeClr val="accent1">
                    <a:lumMod val="75000"/>
                  </a:schemeClr>
                </a:solidFill>
                <a:latin typeface="Cambria" panose="02040503050406030204" pitchFamily="18" charset="0"/>
              </a:rPr>
              <a:t>.. </a:t>
            </a:r>
          </a:p>
          <a:p>
            <a:pPr marL="171450" indent="-171450" algn="just">
              <a:buFont typeface="Wingdings" panose="05000000000000000000" pitchFamily="2" charset="2"/>
              <a:buChar char="§"/>
            </a:pPr>
            <a:r>
              <a:rPr lang="fr-FR" sz="1200" dirty="0">
                <a:latin typeface="Cambria" panose="02040503050406030204" pitchFamily="18" charset="0"/>
              </a:rPr>
              <a:t>Au travers des différents domaines, qu’ils s’agissent des thématiques de travail collectif, des actions menés vers et avec les parents ou des partenariats, la centration sur les apprentissages et les questions pédagogiques apparait clairement. Les thématiques du référentiel explicitement citées, semblent bien constituer un guide/ une référence utile aux équipes.</a:t>
            </a:r>
          </a:p>
          <a:p>
            <a:pPr marL="171450" indent="-171450" algn="just">
              <a:buFont typeface="Wingdings" panose="05000000000000000000" pitchFamily="2" charset="2"/>
              <a:buChar char="§"/>
            </a:pPr>
            <a:r>
              <a:rPr lang="fr-FR" sz="1200" dirty="0">
                <a:latin typeface="Cambria" panose="02040503050406030204" pitchFamily="18" charset="0"/>
              </a:rPr>
              <a:t>Les temps de formation, de travail d’équipe sont mis en place de manière satisfaisante, tout particulièrement dans le premier degré et semblent bénéficier à une grande majorité d’enseignants. On observe toutefois que, dans près de 20 % des collèges, ces temps ne concernent qu’une minorité d’enseignants qui considèrent encore majoritairement qu’il s’agit d’une compensation liée à la difficulté de l’enseignement en éducation prioritaire. La qualité de l’organisation, de l’animation  et de l’accompagnement du travail collectif et des formations doit encore convaincre une partie des personnels que ces temps correspondent à une évolution nécessaire du travail en EP qui permet, individuellement et collectivement, un développement professionnel indispensable pour chercher et trouver les gestes pédagogiques les plus propices à la réussite des élèves et qui participe à l’intérêt et au plaisir professionnel de travailler dans ces territoires.  </a:t>
            </a:r>
          </a:p>
          <a:p>
            <a:pPr marL="171450" indent="-171450" algn="just">
              <a:buFont typeface="Wingdings" panose="05000000000000000000" pitchFamily="2" charset="2"/>
              <a:buChar char="§"/>
            </a:pPr>
            <a:r>
              <a:rPr lang="fr-FR" sz="1200" dirty="0">
                <a:latin typeface="Cambria" panose="02040503050406030204" pitchFamily="18" charset="0"/>
              </a:rPr>
              <a:t>Les modalités  de pilotage montrent des évolutions positives, comme par exemple une plus grande prise en compte du réseau (en témoignent le développement des dialogues de réseaux avec les autorités académiques et/ou départementales, l’affirmation du rôle de la coordination, la fréquence des rencontres de l’équipe de pilotage), ou comme le développement de plan de formation lié au projet de réseau..   </a:t>
            </a:r>
          </a:p>
          <a:p>
            <a:pPr algn="just"/>
            <a:endParaRPr lang="fr-FR" sz="1200" dirty="0">
              <a:latin typeface="Cambria" panose="02040503050406030204" pitchFamily="18" charset="0"/>
            </a:endParaRPr>
          </a:p>
          <a:p>
            <a:pPr algn="just"/>
            <a:r>
              <a:rPr lang="fr-FR" sz="1200" b="1" dirty="0">
                <a:solidFill>
                  <a:schemeClr val="accent1">
                    <a:lumMod val="75000"/>
                  </a:schemeClr>
                </a:solidFill>
                <a:latin typeface="Cambria" panose="02040503050406030204" pitchFamily="18" charset="0"/>
              </a:rPr>
              <a:t>Des paradoxes ..</a:t>
            </a:r>
          </a:p>
          <a:p>
            <a:pPr marL="171450" indent="-171450" algn="just">
              <a:buFont typeface="Wingdings" panose="05000000000000000000" pitchFamily="2" charset="2"/>
              <a:buChar char="§"/>
            </a:pPr>
            <a:r>
              <a:rPr lang="fr-FR" sz="1200" dirty="0">
                <a:latin typeface="Cambria" panose="02040503050406030204" pitchFamily="18" charset="0"/>
              </a:rPr>
              <a:t>Concernant le travail personnel des élèves (et son accompagnement) les éléments recueillis font apparaître une situation  paradoxale : dans une proportion importante les réseaux affirment que cette thématique est l’objet des partenariats existants (avec des associations locales, les centres sociaux, des organisations nationales comme l’AFEV etc..). La majorité des  collèges mettent en place, quoique diversement, un accompagnement des « devoirs et des leçons ». Ces deux éléments marquent l’importance de cette question. Cependant un réseau sur dix seulement affirme avoir engagé concrètement une mise en cohérence des pratiques, et un peu moins d’un tiers évoque une réflexion amorcée. L’opportunité de la mise en place de « devoirs faits » peut donc être saisie par les pilotes des réseaux pour animer une réflexion collective sur ce sujet autour par exemple des questions suivantes : quel travail personnel donner aux élèves qui leur soit utile et ne creuse pas les inégalités sociales et scolaires ? Comment penser l’accompagnement de ce travail pour développer l’autonomie des élèves et leur mobilisation en classe en évitant de renforcer une dépendance à des dispositifs d’aides extérieurs à la classe (et dont la cohérence entre eux peut légitimement interroger) ? </a:t>
            </a:r>
          </a:p>
          <a:p>
            <a:pPr marL="171450" indent="-171450" algn="just">
              <a:buFont typeface="Wingdings" panose="05000000000000000000" pitchFamily="2" charset="2"/>
              <a:buChar char="§"/>
            </a:pPr>
            <a:r>
              <a:rPr lang="fr-FR" sz="1200" dirty="0">
                <a:latin typeface="Cambria" panose="02040503050406030204" pitchFamily="18" charset="0"/>
              </a:rPr>
              <a:t>70 % des réseaux mettent en place des évaluations diagnostiques ( diapositive 4) qui ne semblent pas cependant constituer un objet de travail collectif partagé notamment en inter-degré (diapositive 7, cette thématique apparait en dernière position des sujets travaillé en inter-degré) alors même qu’elle apparaît dans les thèmes de travail dominants dans les deux degrés. On peut penser que le développement d’évaluations diagnostiques nationales aidera à développer un travail partagé à ce sujet.  </a:t>
            </a:r>
          </a:p>
        </p:txBody>
      </p:sp>
      <p:sp>
        <p:nvSpPr>
          <p:cNvPr id="4" name="Espace réservé du numéro de diapositive 3"/>
          <p:cNvSpPr>
            <a:spLocks noGrp="1"/>
          </p:cNvSpPr>
          <p:nvPr>
            <p:ph type="sldNum" sz="quarter" idx="12"/>
          </p:nvPr>
        </p:nvSpPr>
        <p:spPr>
          <a:xfrm>
            <a:off x="6870794" y="6492875"/>
            <a:ext cx="2133600" cy="365125"/>
          </a:xfrm>
        </p:spPr>
        <p:txBody>
          <a:bodyPr/>
          <a:lstStyle/>
          <a:p>
            <a:fld id="{1CB568B9-D963-45E6-94C3-9A564B69D38D}" type="slidenum">
              <a:rPr lang="fr-FR" smtClean="0"/>
              <a:t>15</a:t>
            </a:fld>
            <a:endParaRPr lang="fr-FR" dirty="0"/>
          </a:p>
        </p:txBody>
      </p:sp>
    </p:spTree>
    <p:extLst>
      <p:ext uri="{BB962C8B-B14F-4D97-AF65-F5344CB8AC3E}">
        <p14:creationId xmlns:p14="http://schemas.microsoft.com/office/powerpoint/2010/main" val="3906201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0952" y="116632"/>
            <a:ext cx="8229600" cy="562074"/>
          </a:xfrm>
        </p:spPr>
        <p:txBody>
          <a:bodyPr>
            <a:normAutofit/>
          </a:bodyPr>
          <a:lstStyle/>
          <a:p>
            <a:r>
              <a:rPr lang="fr-FR" sz="2000" dirty="0">
                <a:latin typeface="Cambria" panose="02040503050406030204" pitchFamily="18" charset="0"/>
              </a:rPr>
              <a:t>Quelques éléments d’analyse et commentaires relatifs à cette synthèse </a:t>
            </a:r>
          </a:p>
        </p:txBody>
      </p:sp>
      <p:sp>
        <p:nvSpPr>
          <p:cNvPr id="3" name="ZoneTexte 2"/>
          <p:cNvSpPr txBox="1"/>
          <p:nvPr/>
        </p:nvSpPr>
        <p:spPr>
          <a:xfrm>
            <a:off x="255930" y="764704"/>
            <a:ext cx="8748464" cy="4708981"/>
          </a:xfrm>
          <a:prstGeom prst="rect">
            <a:avLst/>
          </a:prstGeom>
          <a:noFill/>
        </p:spPr>
        <p:txBody>
          <a:bodyPr wrap="square" rtlCol="0">
            <a:spAutoFit/>
          </a:bodyPr>
          <a:lstStyle/>
          <a:p>
            <a:r>
              <a:rPr lang="fr-FR" sz="1200" b="1" dirty="0">
                <a:solidFill>
                  <a:schemeClr val="accent1">
                    <a:lumMod val="75000"/>
                  </a:schemeClr>
                </a:solidFill>
                <a:latin typeface="Cambria" panose="02040503050406030204" pitchFamily="18" charset="0"/>
              </a:rPr>
              <a:t>Des  points de vigilance... </a:t>
            </a:r>
          </a:p>
          <a:p>
            <a:endParaRPr lang="fr-FR" sz="1200" b="1" dirty="0">
              <a:solidFill>
                <a:schemeClr val="accent1">
                  <a:lumMod val="75000"/>
                </a:schemeClr>
              </a:solidFill>
              <a:latin typeface="Cambria" panose="02040503050406030204" pitchFamily="18" charset="0"/>
            </a:endParaRPr>
          </a:p>
          <a:p>
            <a:pPr marL="171450" indent="-171450" algn="just">
              <a:buFont typeface="Wingdings" panose="05000000000000000000" pitchFamily="2" charset="2"/>
              <a:buChar char="§"/>
            </a:pPr>
            <a:r>
              <a:rPr lang="fr-FR" sz="1200" dirty="0">
                <a:latin typeface="Cambria" panose="02040503050406030204" pitchFamily="18" charset="0"/>
              </a:rPr>
              <a:t>L’enquête ne permet pas de voir si l’association des  IA-IPR référents à la politique de l’EP s’est renforcée. D’autres données nous permettent de le penser, toutefois cela semble rester fragile et nécessite un pilotage résolu des recteurs.</a:t>
            </a:r>
          </a:p>
          <a:p>
            <a:pPr marL="171450" indent="-171450" algn="just">
              <a:buFont typeface="Wingdings" panose="05000000000000000000" pitchFamily="2" charset="2"/>
              <a:buChar char="§"/>
            </a:pPr>
            <a:endParaRPr lang="fr-FR" sz="1200" dirty="0">
              <a:latin typeface="Cambria" panose="02040503050406030204" pitchFamily="18" charset="0"/>
            </a:endParaRPr>
          </a:p>
          <a:p>
            <a:pPr marL="171450" indent="-171450" algn="just">
              <a:buFont typeface="Wingdings" panose="05000000000000000000" pitchFamily="2" charset="2"/>
              <a:buChar char="§"/>
            </a:pPr>
            <a:r>
              <a:rPr lang="fr-FR" sz="1200" dirty="0">
                <a:latin typeface="Cambria" panose="02040503050406030204" pitchFamily="18" charset="0"/>
              </a:rPr>
              <a:t>La situation dans le premier degré appelle une vigilance quant à la mise en œuvre effective des 18 demi-journées de travail collectif et de formation dans les REP+. </a:t>
            </a:r>
          </a:p>
          <a:p>
            <a:pPr marL="171450" indent="-171450" algn="just">
              <a:buFont typeface="Wingdings" panose="05000000000000000000" pitchFamily="2" charset="2"/>
              <a:buChar char="§"/>
            </a:pPr>
            <a:r>
              <a:rPr lang="fr-FR" sz="1200" dirty="0">
                <a:latin typeface="Cambria" panose="02040503050406030204" pitchFamily="18" charset="0"/>
              </a:rPr>
              <a:t>Dans le second degré, une vigilance  s’impose pour que le travail collectif et la formation soit effectifs et concernent l’ensemble des enseignants. La pondération des heures d’enseignement est au service d’une organisation du temps de travail des enseignants qui prend en compte leurs besoins professionnels (partage, mutualisation, formation, préparations communes..) et celui des élèves (suivi et cohérence des pratiques pédagogiques).</a:t>
            </a:r>
          </a:p>
          <a:p>
            <a:pPr marL="171450" indent="-171450" algn="just">
              <a:buFont typeface="Wingdings" panose="05000000000000000000" pitchFamily="2" charset="2"/>
              <a:buChar char="§"/>
            </a:pPr>
            <a:endParaRPr lang="fr-FR" sz="1200" dirty="0">
              <a:latin typeface="Cambria" panose="02040503050406030204" pitchFamily="18" charset="0"/>
            </a:endParaRPr>
          </a:p>
          <a:p>
            <a:pPr marL="171450" indent="-171450" algn="just">
              <a:buFont typeface="Wingdings" panose="05000000000000000000" pitchFamily="2" charset="2"/>
              <a:buChar char="§"/>
            </a:pPr>
            <a:endParaRPr lang="fr-FR" sz="1200" dirty="0">
              <a:latin typeface="Cambria" panose="02040503050406030204" pitchFamily="18" charset="0"/>
            </a:endParaRPr>
          </a:p>
          <a:p>
            <a:pPr marL="171450" indent="-171450" algn="just">
              <a:buFont typeface="Wingdings" panose="05000000000000000000" pitchFamily="2" charset="2"/>
              <a:buChar char="§"/>
            </a:pPr>
            <a:r>
              <a:rPr lang="fr-FR" sz="1200" dirty="0">
                <a:latin typeface="Cambria" panose="02040503050406030204" pitchFamily="18" charset="0"/>
              </a:rPr>
              <a:t>L’association de la recherche aux travaux des REP+ semble bien engagée. Il est souhaitable que les réseaux qui n’ont pas encore construit ce lien soient aidés pour le faire …</a:t>
            </a:r>
          </a:p>
          <a:p>
            <a:pPr marL="171450" indent="-171450" algn="just">
              <a:buFont typeface="Wingdings" panose="05000000000000000000" pitchFamily="2" charset="2"/>
              <a:buChar char="§"/>
            </a:pPr>
            <a:endParaRPr lang="fr-FR" sz="1200" dirty="0">
              <a:latin typeface="Cambria" panose="02040503050406030204" pitchFamily="18" charset="0"/>
            </a:endParaRPr>
          </a:p>
          <a:p>
            <a:pPr marL="171450" indent="-171450" algn="just">
              <a:buFont typeface="Wingdings" panose="05000000000000000000" pitchFamily="2" charset="2"/>
              <a:buChar char="§"/>
            </a:pPr>
            <a:r>
              <a:rPr lang="fr-FR" sz="1200" dirty="0">
                <a:latin typeface="Cambria" panose="02040503050406030204" pitchFamily="18" charset="0"/>
              </a:rPr>
              <a:t>L’apport des  formateurs </a:t>
            </a:r>
            <a:r>
              <a:rPr lang="fr-FR" sz="1200">
                <a:latin typeface="Cambria" panose="02040503050406030204" pitchFamily="18" charset="0"/>
              </a:rPr>
              <a:t>éducation prioritaire, </a:t>
            </a:r>
            <a:r>
              <a:rPr lang="fr-FR" sz="1200" dirty="0">
                <a:latin typeface="Cambria" panose="02040503050406030204" pitchFamily="18" charset="0"/>
              </a:rPr>
              <a:t>tant pour le pilotage local ou académique que dans leurs interventions directes auprès </a:t>
            </a:r>
            <a:r>
              <a:rPr lang="fr-FR" sz="1200">
                <a:latin typeface="Cambria" panose="02040503050406030204" pitchFamily="18" charset="0"/>
              </a:rPr>
              <a:t>des équipes, </a:t>
            </a:r>
            <a:r>
              <a:rPr lang="fr-FR" sz="1200" dirty="0">
                <a:latin typeface="Cambria" panose="02040503050406030204" pitchFamily="18" charset="0"/>
              </a:rPr>
              <a:t>est apprécié. La force qu’il constitue doit à être consolidée, assurée pour s’inscrire dans la durée, dans le temps long des évolutions pédagogiques.  </a:t>
            </a:r>
          </a:p>
          <a:p>
            <a:pPr marL="171450" indent="-171450" algn="just">
              <a:buFont typeface="Wingdings" panose="05000000000000000000" pitchFamily="2" charset="2"/>
              <a:buChar char="§"/>
            </a:pPr>
            <a:endParaRPr lang="fr-FR" sz="1200" dirty="0">
              <a:latin typeface="Cambria" panose="02040503050406030204" pitchFamily="18" charset="0"/>
            </a:endParaRPr>
          </a:p>
          <a:p>
            <a:pPr marL="171450" indent="-171450" algn="just">
              <a:buFont typeface="Wingdings" panose="05000000000000000000" pitchFamily="2" charset="2"/>
              <a:buChar char="§"/>
            </a:pPr>
            <a:endParaRPr lang="fr-FR" sz="1200" dirty="0">
              <a:latin typeface="Cambria" panose="02040503050406030204" pitchFamily="18" charset="0"/>
            </a:endParaRPr>
          </a:p>
          <a:p>
            <a:pPr algn="just"/>
            <a:endParaRPr lang="fr-FR" sz="1200" dirty="0">
              <a:latin typeface="Cambria" panose="02040503050406030204" pitchFamily="18" charset="0"/>
            </a:endParaRPr>
          </a:p>
          <a:p>
            <a:pPr algn="just"/>
            <a:r>
              <a:rPr lang="fr-FR" sz="1200" dirty="0">
                <a:latin typeface="Cambria" panose="02040503050406030204" pitchFamily="18" charset="0"/>
              </a:rPr>
              <a:t>   </a:t>
            </a:r>
          </a:p>
          <a:p>
            <a:pPr algn="just"/>
            <a:endParaRPr lang="fr-FR" sz="1200" dirty="0">
              <a:latin typeface="Cambria" panose="02040503050406030204" pitchFamily="18" charset="0"/>
            </a:endParaRPr>
          </a:p>
          <a:p>
            <a:pPr algn="just"/>
            <a:r>
              <a:rPr lang="fr-FR" sz="1200" dirty="0">
                <a:latin typeface="Cambria" panose="02040503050406030204" pitchFamily="18" charset="0"/>
              </a:rPr>
              <a:t>  </a:t>
            </a:r>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16</a:t>
            </a:fld>
            <a:endParaRPr lang="fr-FR"/>
          </a:p>
        </p:txBody>
      </p:sp>
    </p:spTree>
    <p:extLst>
      <p:ext uri="{BB962C8B-B14F-4D97-AF65-F5344CB8AC3E}">
        <p14:creationId xmlns:p14="http://schemas.microsoft.com/office/powerpoint/2010/main" val="3247911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539552" y="980728"/>
            <a:ext cx="8060432" cy="2160240"/>
          </a:xfrm>
        </p:spPr>
        <p:txBody>
          <a:bodyPr>
            <a:noAutofit/>
          </a:bodyPr>
          <a:lstStyle/>
          <a:p>
            <a:r>
              <a:rPr lang="fr-FR" sz="2800" b="1" dirty="0">
                <a:solidFill>
                  <a:schemeClr val="bg1"/>
                </a:solidFill>
                <a:latin typeface="Cambria" panose="02040503050406030204" pitchFamily="18" charset="0"/>
              </a:rPr>
              <a:t>Suivi de la politique d’éducation prioritaire</a:t>
            </a:r>
            <a:br>
              <a:rPr lang="fr-FR" sz="3000" b="1" dirty="0">
                <a:solidFill>
                  <a:schemeClr val="bg1"/>
                </a:solidFill>
                <a:latin typeface="Cambria" panose="02040503050406030204" pitchFamily="18" charset="0"/>
              </a:rPr>
            </a:br>
            <a:br>
              <a:rPr lang="fr-FR" sz="3000" b="1" dirty="0">
                <a:solidFill>
                  <a:schemeClr val="bg1"/>
                </a:solidFill>
                <a:latin typeface="Cambria" panose="02040503050406030204" pitchFamily="18" charset="0"/>
              </a:rPr>
            </a:br>
            <a:r>
              <a:rPr lang="fr-FR" sz="3200" b="1" dirty="0">
                <a:solidFill>
                  <a:schemeClr val="bg1"/>
                </a:solidFill>
                <a:latin typeface="Cambria" panose="02040503050406030204" pitchFamily="18" charset="0"/>
              </a:rPr>
              <a:t>Volet de l’enquête REP+ </a:t>
            </a:r>
            <a:br>
              <a:rPr lang="fr-FR" sz="3200" b="1" dirty="0">
                <a:solidFill>
                  <a:schemeClr val="bg1"/>
                </a:solidFill>
                <a:latin typeface="Cambria" panose="02040503050406030204" pitchFamily="18" charset="0"/>
              </a:rPr>
            </a:br>
            <a:r>
              <a:rPr lang="fr-FR" sz="3200" b="1" dirty="0">
                <a:solidFill>
                  <a:schemeClr val="bg1"/>
                </a:solidFill>
                <a:latin typeface="Cambria" panose="02040503050406030204" pitchFamily="18" charset="0"/>
              </a:rPr>
              <a:t>mené au niveau des académies juin 2017</a:t>
            </a:r>
          </a:p>
        </p:txBody>
      </p:sp>
      <p:sp>
        <p:nvSpPr>
          <p:cNvPr id="3" name="Sous-titre 2"/>
          <p:cNvSpPr>
            <a:spLocks noGrp="1"/>
          </p:cNvSpPr>
          <p:nvPr>
            <p:ph type="subTitle" idx="1"/>
          </p:nvPr>
        </p:nvSpPr>
        <p:spPr>
          <a:xfrm>
            <a:off x="1547664" y="3933056"/>
            <a:ext cx="6400800" cy="720080"/>
          </a:xfrm>
        </p:spPr>
        <p:txBody>
          <a:bodyPr>
            <a:normAutofit/>
          </a:bodyPr>
          <a:lstStyle/>
          <a:p>
            <a:r>
              <a:rPr lang="fr-FR" sz="3000" dirty="0">
                <a:solidFill>
                  <a:schemeClr val="bg1">
                    <a:lumMod val="75000"/>
                  </a:schemeClr>
                </a:solidFill>
                <a:latin typeface="Cambria" panose="02040503050406030204" pitchFamily="18" charset="0"/>
              </a:rPr>
              <a:t>29 réponses sur 31 académies</a:t>
            </a:r>
          </a:p>
          <a:p>
            <a:endParaRPr lang="fr-FR" dirty="0"/>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17</a:t>
            </a:fld>
            <a:endParaRPr lang="fr-FR"/>
          </a:p>
        </p:txBody>
      </p:sp>
    </p:spTree>
    <p:extLst>
      <p:ext uri="{BB962C8B-B14F-4D97-AF65-F5344CB8AC3E}">
        <p14:creationId xmlns:p14="http://schemas.microsoft.com/office/powerpoint/2010/main" val="3310774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620688"/>
            <a:ext cx="4176464" cy="523220"/>
          </a:xfrm>
          <a:prstGeom prst="rect">
            <a:avLst/>
          </a:prstGeom>
          <a:noFill/>
        </p:spPr>
        <p:txBody>
          <a:bodyPr wrap="square" rtlCol="0">
            <a:spAutoFit/>
          </a:bodyPr>
          <a:lstStyle/>
          <a:p>
            <a:r>
              <a:rPr lang="fr-FR" sz="1400" dirty="0">
                <a:latin typeface="Cambria" panose="02040503050406030204" pitchFamily="18" charset="0"/>
              </a:rPr>
              <a:t>Dans 23 académies le comité de pilotage </a:t>
            </a:r>
          </a:p>
          <a:p>
            <a:r>
              <a:rPr lang="fr-FR" sz="1400" dirty="0">
                <a:latin typeface="Cambria" panose="02040503050406030204" pitchFamily="18" charset="0"/>
              </a:rPr>
              <a:t>a été réuni durant cette année 2016/2017</a:t>
            </a:r>
          </a:p>
        </p:txBody>
      </p:sp>
      <p:sp>
        <p:nvSpPr>
          <p:cNvPr id="4" name="ZoneTexte 3"/>
          <p:cNvSpPr txBox="1"/>
          <p:nvPr/>
        </p:nvSpPr>
        <p:spPr>
          <a:xfrm>
            <a:off x="4427984" y="853669"/>
            <a:ext cx="4464496" cy="1384995"/>
          </a:xfrm>
          <a:prstGeom prst="rect">
            <a:avLst/>
          </a:prstGeom>
          <a:noFill/>
          <a:ln>
            <a:solidFill>
              <a:schemeClr val="accent1">
                <a:lumMod val="75000"/>
              </a:schemeClr>
            </a:solidFill>
          </a:ln>
        </p:spPr>
        <p:txBody>
          <a:bodyPr wrap="square" rtlCol="0">
            <a:spAutoFit/>
          </a:bodyPr>
          <a:lstStyle/>
          <a:p>
            <a:r>
              <a:rPr lang="fr-FR" sz="1400" dirty="0">
                <a:latin typeface="Cambria" panose="02040503050406030204" pitchFamily="18" charset="0"/>
              </a:rPr>
              <a:t>Le plan de travail académique (PTA)  fait explicitement mention d’une mobilisation pour l’EP dans 13 académies. </a:t>
            </a:r>
          </a:p>
          <a:p>
            <a:r>
              <a:rPr lang="fr-FR" sz="1400" dirty="0">
                <a:latin typeface="Cambria" panose="02040503050406030204" pitchFamily="18" charset="0"/>
              </a:rPr>
              <a:t>Des groupes de travail ou séminaires thématiques pour les corps d’inspection existent également pour penser le suivi des réseaux.</a:t>
            </a:r>
          </a:p>
        </p:txBody>
      </p:sp>
      <p:sp>
        <p:nvSpPr>
          <p:cNvPr id="5" name="ZoneTexte 4"/>
          <p:cNvSpPr txBox="1"/>
          <p:nvPr/>
        </p:nvSpPr>
        <p:spPr>
          <a:xfrm>
            <a:off x="4441375" y="2563495"/>
            <a:ext cx="4464496" cy="954107"/>
          </a:xfrm>
          <a:prstGeom prst="rect">
            <a:avLst/>
          </a:prstGeom>
          <a:solidFill>
            <a:schemeClr val="accent1">
              <a:lumMod val="20000"/>
              <a:lumOff val="80000"/>
            </a:schemeClr>
          </a:solidFill>
        </p:spPr>
        <p:txBody>
          <a:bodyPr wrap="square" rtlCol="0">
            <a:spAutoFit/>
          </a:bodyPr>
          <a:lstStyle/>
          <a:p>
            <a:r>
              <a:rPr lang="fr-FR" sz="1400" dirty="0">
                <a:latin typeface="Cambria" panose="02040503050406030204" pitchFamily="18" charset="0"/>
              </a:rPr>
              <a:t>Un dialogue de gestion entre les autorités académiques (et/ou départementales ) et les réseaux :</a:t>
            </a:r>
          </a:p>
          <a:p>
            <a:pPr marL="285750" indent="-285750">
              <a:buFont typeface="Arial" panose="020B0604020202020204" pitchFamily="34" charset="0"/>
              <a:buChar char="•"/>
            </a:pPr>
            <a:r>
              <a:rPr lang="fr-FR" sz="1400" dirty="0">
                <a:latin typeface="Cambria" panose="02040503050406030204" pitchFamily="18" charset="0"/>
              </a:rPr>
              <a:t>Existent dans 14 académies</a:t>
            </a:r>
          </a:p>
          <a:p>
            <a:pPr marL="285750" indent="-285750">
              <a:buFont typeface="Arial" panose="020B0604020202020204" pitchFamily="34" charset="0"/>
              <a:buChar char="•"/>
            </a:pPr>
            <a:r>
              <a:rPr lang="fr-FR" sz="1400" dirty="0">
                <a:latin typeface="Cambria" panose="02040503050406030204" pitchFamily="18" charset="0"/>
              </a:rPr>
              <a:t>Sont en projet dans 8 autres </a:t>
            </a:r>
          </a:p>
        </p:txBody>
      </p:sp>
      <p:sp>
        <p:nvSpPr>
          <p:cNvPr id="6" name="ZoneTexte 5"/>
          <p:cNvSpPr txBox="1"/>
          <p:nvPr/>
        </p:nvSpPr>
        <p:spPr>
          <a:xfrm>
            <a:off x="470670" y="3789040"/>
            <a:ext cx="8540637" cy="2985433"/>
          </a:xfrm>
          <a:prstGeom prst="rect">
            <a:avLst/>
          </a:prstGeom>
          <a:noFill/>
        </p:spPr>
        <p:txBody>
          <a:bodyPr wrap="square" rtlCol="0">
            <a:spAutoFit/>
          </a:bodyPr>
          <a:lstStyle/>
          <a:p>
            <a:r>
              <a:rPr lang="fr-FR" sz="1600" b="1" dirty="0">
                <a:latin typeface="Cambria" panose="02040503050406030204" pitchFamily="18" charset="0"/>
              </a:rPr>
              <a:t>Formations/actions d’accompagnement mises en place :</a:t>
            </a:r>
          </a:p>
          <a:p>
            <a:endParaRPr lang="fr-FR" sz="1200" dirty="0">
              <a:latin typeface="Cambria" panose="02040503050406030204" pitchFamily="18" charset="0"/>
            </a:endParaRPr>
          </a:p>
          <a:p>
            <a:r>
              <a:rPr lang="fr-FR" sz="1200" dirty="0">
                <a:latin typeface="Cambria" panose="02040503050406030204" pitchFamily="18" charset="0"/>
              </a:rPr>
              <a:t>Plusieurs académies font mention d’une stratégie globale de formations et d’accompagnement  : vers les pilotes (séminaires, journées thématiques, visites conseil) /vers les coordonnateurs / vers les enseignants, notamment en inter-degré et pour les enseignants nouvellement nommés.</a:t>
            </a:r>
          </a:p>
          <a:p>
            <a:r>
              <a:rPr lang="fr-FR" sz="1200" dirty="0">
                <a:latin typeface="Cambria" panose="02040503050406030204" pitchFamily="18" charset="0"/>
              </a:rPr>
              <a:t>Séminaires académiques regroupant des délégations de chaque réseau REP+ et REP </a:t>
            </a:r>
          </a:p>
          <a:p>
            <a:r>
              <a:rPr lang="fr-FR" sz="1200" dirty="0">
                <a:latin typeface="Cambria" panose="02040503050406030204" pitchFamily="18" charset="0"/>
              </a:rPr>
              <a:t>Mention d’actions spécifiques inscrites dans le PAF, organisation des trois jours de formation par réseau en lien avec les CAREP (ou assimilés) </a:t>
            </a:r>
          </a:p>
          <a:p>
            <a:r>
              <a:rPr lang="fr-FR" sz="1200" dirty="0">
                <a:latin typeface="Cambria" panose="02040503050406030204" pitchFamily="18" charset="0"/>
              </a:rPr>
              <a:t>Formation et suivi des formateurs académiques EP </a:t>
            </a:r>
          </a:p>
          <a:p>
            <a:r>
              <a:rPr lang="fr-FR" sz="1200" dirty="0">
                <a:latin typeface="Cambria" panose="02040503050406030204" pitchFamily="18" charset="0"/>
              </a:rPr>
              <a:t>Accompagnement des IA-IPR référents sur leur rôle spécifique </a:t>
            </a:r>
          </a:p>
          <a:p>
            <a:r>
              <a:rPr lang="fr-FR" sz="1200" dirty="0">
                <a:latin typeface="Cambria" panose="02040503050406030204" pitchFamily="18" charset="0"/>
              </a:rPr>
              <a:t>Formation des  enseignants PDMQC</a:t>
            </a:r>
          </a:p>
          <a:p>
            <a:r>
              <a:rPr lang="fr-FR" sz="1200" dirty="0">
                <a:latin typeface="Cambria" panose="02040503050406030204" pitchFamily="18" charset="0"/>
              </a:rPr>
              <a:t>Regroupement et formation des  personnels médicosociaux ( sensibilisation de ces personnels à la mise en œuvre du référentiel)</a:t>
            </a:r>
          </a:p>
          <a:p>
            <a:r>
              <a:rPr lang="fr-FR" sz="1200" dirty="0">
                <a:latin typeface="Cambria" panose="02040503050406030204" pitchFamily="18" charset="0"/>
              </a:rPr>
              <a:t>Observations croisées de réseaux</a:t>
            </a:r>
          </a:p>
          <a:p>
            <a:r>
              <a:rPr lang="fr-FR" sz="1200" dirty="0">
                <a:latin typeface="Cambria" panose="02040503050406030204" pitchFamily="18" charset="0"/>
              </a:rPr>
              <a:t>… </a:t>
            </a:r>
          </a:p>
          <a:p>
            <a:r>
              <a:rPr lang="fr-FR" sz="1600" dirty="0">
                <a:latin typeface="Cambria" panose="02040503050406030204" pitchFamily="18" charset="0"/>
              </a:rPr>
              <a:t> </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069" y="1268760"/>
            <a:ext cx="3741161" cy="2248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ous-titre 2"/>
          <p:cNvSpPr txBox="1">
            <a:spLocks/>
          </p:cNvSpPr>
          <p:nvPr/>
        </p:nvSpPr>
        <p:spPr>
          <a:xfrm>
            <a:off x="1115616" y="116632"/>
            <a:ext cx="6912768" cy="36004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fr-FR" sz="1900" b="1" dirty="0">
                <a:latin typeface="Cambria" panose="02040503050406030204" pitchFamily="18" charset="0"/>
              </a:rPr>
              <a:t>Synthèse des réponses de 29 académies</a:t>
            </a:r>
          </a:p>
          <a:p>
            <a:endParaRPr lang="fr-FR" dirty="0"/>
          </a:p>
        </p:txBody>
      </p:sp>
      <p:sp>
        <p:nvSpPr>
          <p:cNvPr id="3" name="Espace réservé du numéro de diapositive 2"/>
          <p:cNvSpPr>
            <a:spLocks noGrp="1"/>
          </p:cNvSpPr>
          <p:nvPr>
            <p:ph type="sldNum" sz="quarter" idx="12"/>
          </p:nvPr>
        </p:nvSpPr>
        <p:spPr/>
        <p:txBody>
          <a:bodyPr/>
          <a:lstStyle/>
          <a:p>
            <a:fld id="{1CB568B9-D963-45E6-94C3-9A564B69D38D}" type="slidenum">
              <a:rPr lang="fr-FR" smtClean="0"/>
              <a:t>18</a:t>
            </a:fld>
            <a:endParaRPr lang="fr-FR"/>
          </a:p>
        </p:txBody>
      </p:sp>
    </p:spTree>
    <p:extLst>
      <p:ext uri="{BB962C8B-B14F-4D97-AF65-F5344CB8AC3E}">
        <p14:creationId xmlns:p14="http://schemas.microsoft.com/office/powerpoint/2010/main" val="103062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1273" y="61852"/>
            <a:ext cx="8276456" cy="288032"/>
          </a:xfrm>
        </p:spPr>
        <p:txBody>
          <a:bodyPr>
            <a:noAutofit/>
          </a:bodyPr>
          <a:lstStyle/>
          <a:p>
            <a:br>
              <a:rPr lang="fr-FR" sz="1800" b="1" dirty="0">
                <a:latin typeface="Cambria" panose="02040503050406030204" pitchFamily="18" charset="0"/>
                <a:ea typeface="Cambria Math" panose="02040503050406030204" pitchFamily="18" charset="0"/>
              </a:rPr>
            </a:br>
            <a:r>
              <a:rPr lang="fr-FR" sz="1800" b="1" dirty="0">
                <a:latin typeface="Cambria" panose="02040503050406030204" pitchFamily="18" charset="0"/>
                <a:ea typeface="Cambria Math" panose="02040503050406030204" pitchFamily="18" charset="0"/>
              </a:rPr>
              <a:t>Le pilotage des réseaux</a:t>
            </a:r>
            <a:r>
              <a:rPr lang="fr-FR" sz="1800" b="1" dirty="0">
                <a:solidFill>
                  <a:schemeClr val="accent1">
                    <a:lumMod val="75000"/>
                  </a:schemeClr>
                </a:solidFill>
                <a:latin typeface="Cambria" panose="02040503050406030204" pitchFamily="18" charset="0"/>
                <a:ea typeface="Cambria Math" panose="02040503050406030204" pitchFamily="18" charset="0"/>
              </a:rPr>
              <a:t> </a:t>
            </a:r>
            <a:br>
              <a:rPr lang="fr-FR" sz="1800" b="1" dirty="0">
                <a:solidFill>
                  <a:schemeClr val="accent1">
                    <a:lumMod val="75000"/>
                  </a:schemeClr>
                </a:solidFill>
                <a:latin typeface="Cambria" panose="02040503050406030204" pitchFamily="18" charset="0"/>
                <a:ea typeface="Cambria Math" panose="02040503050406030204" pitchFamily="18" charset="0"/>
              </a:rPr>
            </a:br>
            <a:r>
              <a:rPr lang="fr-FR" sz="1800" b="1" dirty="0">
                <a:solidFill>
                  <a:schemeClr val="accent1">
                    <a:lumMod val="75000"/>
                  </a:schemeClr>
                </a:solidFill>
                <a:latin typeface="Cambria" panose="02040503050406030204" pitchFamily="18" charset="0"/>
                <a:ea typeface="Cambria Math" panose="02040503050406030204" pitchFamily="18" charset="0"/>
              </a:rPr>
              <a:t> </a:t>
            </a:r>
            <a:endParaRPr lang="fr-FR" sz="1600" dirty="0">
              <a:latin typeface="Cambria" panose="02040503050406030204" pitchFamily="18" charset="0"/>
              <a:ea typeface="Cambria Math" panose="02040503050406030204" pitchFamily="18" charset="0"/>
            </a:endParaRPr>
          </a:p>
        </p:txBody>
      </p:sp>
      <p:sp>
        <p:nvSpPr>
          <p:cNvPr id="4" name="ZoneTexte 3"/>
          <p:cNvSpPr txBox="1"/>
          <p:nvPr/>
        </p:nvSpPr>
        <p:spPr>
          <a:xfrm>
            <a:off x="1555395" y="696498"/>
            <a:ext cx="2448272" cy="276999"/>
          </a:xfrm>
          <a:prstGeom prst="rect">
            <a:avLst/>
          </a:prstGeom>
          <a:noFill/>
        </p:spPr>
        <p:txBody>
          <a:bodyPr wrap="square" rtlCol="0">
            <a:spAutoFit/>
          </a:bodyPr>
          <a:lstStyle/>
          <a:p>
            <a:pPr algn="ctr"/>
            <a:r>
              <a:rPr lang="fr-FR" sz="1200" i="1" dirty="0">
                <a:latin typeface="Cambria" panose="02040503050406030204" pitchFamily="18" charset="0"/>
              </a:rPr>
              <a:t>L’équipe de pilotage : </a:t>
            </a:r>
          </a:p>
        </p:txBody>
      </p:sp>
      <p:sp>
        <p:nvSpPr>
          <p:cNvPr id="6" name="ZoneTexte 5"/>
          <p:cNvSpPr txBox="1"/>
          <p:nvPr/>
        </p:nvSpPr>
        <p:spPr>
          <a:xfrm>
            <a:off x="5748053" y="685534"/>
            <a:ext cx="2448272" cy="276999"/>
          </a:xfrm>
          <a:prstGeom prst="rect">
            <a:avLst/>
          </a:prstGeom>
          <a:noFill/>
        </p:spPr>
        <p:txBody>
          <a:bodyPr wrap="square" rtlCol="0">
            <a:spAutoFit/>
          </a:bodyPr>
          <a:lstStyle/>
          <a:p>
            <a:pPr algn="ctr"/>
            <a:r>
              <a:rPr lang="fr-FR" sz="1200" i="1" dirty="0">
                <a:latin typeface="Cambria" panose="02040503050406030204" pitchFamily="18" charset="0"/>
              </a:rPr>
              <a:t>Le comité  de pilotage : </a:t>
            </a:r>
          </a:p>
        </p:txBody>
      </p:sp>
      <p:sp>
        <p:nvSpPr>
          <p:cNvPr id="9" name="ZoneTexte 8"/>
          <p:cNvSpPr txBox="1"/>
          <p:nvPr/>
        </p:nvSpPr>
        <p:spPr>
          <a:xfrm>
            <a:off x="321363" y="3244711"/>
            <a:ext cx="7776864" cy="338554"/>
          </a:xfrm>
          <a:prstGeom prst="rect">
            <a:avLst/>
          </a:prstGeom>
          <a:noFill/>
        </p:spPr>
        <p:txBody>
          <a:bodyPr wrap="square" rtlCol="0">
            <a:spAutoFit/>
          </a:bodyPr>
          <a:lstStyle/>
          <a:p>
            <a:pPr marL="285750" indent="-285750">
              <a:buFont typeface="Wingdings" panose="05000000000000000000" pitchFamily="2" charset="2"/>
              <a:buChar char="§"/>
            </a:pPr>
            <a:r>
              <a:rPr lang="fr-FR" sz="1600" dirty="0">
                <a:solidFill>
                  <a:schemeClr val="accent1">
                    <a:lumMod val="75000"/>
                  </a:schemeClr>
                </a:solidFill>
                <a:latin typeface="Cambria" panose="02040503050406030204" pitchFamily="18" charset="0"/>
              </a:rPr>
              <a:t>Organisations/dispositions pour la cohérence et l’efficacité de ces instances </a:t>
            </a:r>
          </a:p>
        </p:txBody>
      </p:sp>
      <p:sp>
        <p:nvSpPr>
          <p:cNvPr id="10" name="ZoneTexte 9"/>
          <p:cNvSpPr txBox="1"/>
          <p:nvPr/>
        </p:nvSpPr>
        <p:spPr>
          <a:xfrm>
            <a:off x="539552" y="3501008"/>
            <a:ext cx="8604449" cy="2123658"/>
          </a:xfrm>
          <a:prstGeom prst="rect">
            <a:avLst/>
          </a:prstGeom>
          <a:noFill/>
        </p:spPr>
        <p:txBody>
          <a:bodyPr wrap="square" rtlCol="0">
            <a:spAutoFit/>
          </a:bodyPr>
          <a:lstStyle/>
          <a:p>
            <a:r>
              <a:rPr lang="fr-FR" sz="1100" dirty="0">
                <a:latin typeface="Cambria" panose="02040503050406030204" pitchFamily="18" charset="0"/>
              </a:rPr>
              <a:t>Anticipation/programmation d’un calendrier commun/Plage libre commune à tout le réseau/demi-journée de "décharge" commune des directeurs des écoles.</a:t>
            </a:r>
          </a:p>
          <a:p>
            <a:r>
              <a:rPr lang="fr-FR" sz="1100" dirty="0">
                <a:latin typeface="Cambria" panose="02040503050406030204" pitchFamily="18" charset="0"/>
              </a:rPr>
              <a:t>Un comité de pilotage « ville » ( 3 REP+ dans la même ville) Rôle clé de la coordination.</a:t>
            </a:r>
          </a:p>
          <a:p>
            <a:r>
              <a:rPr lang="fr-FR" sz="1100" dirty="0">
                <a:latin typeface="Cambria" panose="02040503050406030204" pitchFamily="18" charset="0"/>
              </a:rPr>
              <a:t>Communication constante /incessante entre les pilotes avec la coordination, instauration de réunions régulières  des directeurs d’écoles. professeurs d’appuis, formateurs. </a:t>
            </a:r>
          </a:p>
          <a:p>
            <a:r>
              <a:rPr lang="fr-FR" sz="1100" dirty="0">
                <a:latin typeface="Cambria" panose="02040503050406030204" pitchFamily="18" charset="0"/>
              </a:rPr>
              <a:t>Large diffusion des comptes rendus, ODJ, rappel constant des priorités.</a:t>
            </a:r>
          </a:p>
          <a:p>
            <a:r>
              <a:rPr lang="fr-FR" sz="1100" dirty="0">
                <a:latin typeface="Cambria" panose="02040503050406030204" pitchFamily="18" charset="0"/>
              </a:rPr>
              <a:t>Le numérique : mail, plateformes collaboratives, espace numérique commun.   </a:t>
            </a:r>
          </a:p>
          <a:p>
            <a:r>
              <a:rPr lang="fr-FR" sz="1100" dirty="0">
                <a:latin typeface="Cambria" panose="02040503050406030204" pitchFamily="18" charset="0"/>
              </a:rPr>
              <a:t>CEC et comité de pilotage réunis consécutivement , convergence de certaines instances (</a:t>
            </a:r>
            <a:r>
              <a:rPr lang="fr-FR" sz="1100" dirty="0" err="1">
                <a:latin typeface="Cambria" panose="02040503050406030204" pitchFamily="18" charset="0"/>
              </a:rPr>
              <a:t>copil</a:t>
            </a:r>
            <a:r>
              <a:rPr lang="fr-FR" sz="1100" dirty="0">
                <a:latin typeface="Cambria" panose="02040503050406030204" pitchFamily="18" charset="0"/>
              </a:rPr>
              <a:t> partenarial/GPDS inter-degrés/CESC, CEC/conseils de cycle).</a:t>
            </a:r>
          </a:p>
          <a:p>
            <a:r>
              <a:rPr lang="fr-FR" sz="1100" dirty="0">
                <a:latin typeface="Cambria" panose="02040503050406030204" pitchFamily="18" charset="0"/>
              </a:rPr>
              <a:t>Choix de thèmes de travail peu nombreux et suivis dans le temps «</a:t>
            </a:r>
            <a:r>
              <a:rPr lang="fr-FR" sz="1100" i="1" dirty="0">
                <a:latin typeface="Cambria" panose="02040503050406030204" pitchFamily="18" charset="0"/>
              </a:rPr>
              <a:t> pour le comité de pilotage : choix d'une thématique unique de travail (ex : aide à la parentalité, aide aux devoirs...) afin de concentrer notre réflexion sur un objet unique et produire une cartographie du territoire. »</a:t>
            </a:r>
            <a:r>
              <a:rPr lang="fr-FR" sz="1100" dirty="0">
                <a:latin typeface="Cambria" panose="02040503050406030204" pitchFamily="18" charset="0"/>
              </a:rPr>
              <a:t>   </a:t>
            </a:r>
          </a:p>
          <a:p>
            <a:r>
              <a:rPr lang="fr-FR" sz="1100" dirty="0">
                <a:latin typeface="Cambria" panose="02040503050406030204" pitchFamily="18" charset="0"/>
              </a:rPr>
              <a:t>«</a:t>
            </a:r>
            <a:r>
              <a:rPr lang="fr-FR" sz="1100" i="1" dirty="0">
                <a:latin typeface="Cambria" panose="02040503050406030204" pitchFamily="18" charset="0"/>
              </a:rPr>
              <a:t> Pour donner de la cohérence à l'ensemble des instances nous nous sommes appuyés sur un axe pédagogique fort du projet de réseau » .</a:t>
            </a:r>
          </a:p>
        </p:txBody>
      </p:sp>
      <p:sp>
        <p:nvSpPr>
          <p:cNvPr id="11" name="ZoneTexte 10"/>
          <p:cNvSpPr txBox="1"/>
          <p:nvPr/>
        </p:nvSpPr>
        <p:spPr>
          <a:xfrm>
            <a:off x="485293" y="5879171"/>
            <a:ext cx="7903132" cy="769441"/>
          </a:xfrm>
          <a:prstGeom prst="rect">
            <a:avLst/>
          </a:prstGeom>
          <a:noFill/>
        </p:spPr>
        <p:txBody>
          <a:bodyPr wrap="square" rtlCol="0">
            <a:spAutoFit/>
          </a:bodyPr>
          <a:lstStyle/>
          <a:p>
            <a:r>
              <a:rPr lang="fr-FR" sz="1100" dirty="0">
                <a:latin typeface="Cambria" panose="02040503050406030204" pitchFamily="18" charset="0"/>
              </a:rPr>
              <a:t>16 n'ont aucun coordonnateur (</a:t>
            </a:r>
            <a:r>
              <a:rPr lang="fr-FR" sz="1100" dirty="0">
                <a:solidFill>
                  <a:schemeClr val="accent1">
                    <a:lumMod val="75000"/>
                  </a:schemeClr>
                </a:solidFill>
                <a:latin typeface="Cambria" panose="02040503050406030204" pitchFamily="18" charset="0"/>
              </a:rPr>
              <a:t>soit 5% </a:t>
            </a:r>
            <a:r>
              <a:rPr lang="fr-FR" sz="1100" dirty="0">
                <a:latin typeface="Cambria" panose="02040503050406030204" pitchFamily="18" charset="0"/>
              </a:rPr>
              <a:t>)</a:t>
            </a:r>
          </a:p>
          <a:p>
            <a:r>
              <a:rPr lang="fr-FR" sz="1100" dirty="0">
                <a:latin typeface="Cambria" panose="02040503050406030204" pitchFamily="18" charset="0"/>
              </a:rPr>
              <a:t>200 (</a:t>
            </a:r>
            <a:r>
              <a:rPr lang="fr-FR" sz="1100" dirty="0">
                <a:solidFill>
                  <a:schemeClr val="accent1">
                    <a:lumMod val="75000"/>
                  </a:schemeClr>
                </a:solidFill>
                <a:latin typeface="Cambria" panose="02040503050406030204" pitchFamily="18" charset="0"/>
              </a:rPr>
              <a:t>soit 62%)</a:t>
            </a:r>
            <a:r>
              <a:rPr lang="fr-FR" sz="1100" dirty="0">
                <a:latin typeface="Cambria" panose="02040503050406030204" pitchFamily="18" charset="0"/>
              </a:rPr>
              <a:t>ont un coordonnateur du premier degré, à temps complet (127) ou à temps partiel (69)</a:t>
            </a:r>
          </a:p>
          <a:p>
            <a:r>
              <a:rPr lang="fr-FR" sz="1100" dirty="0">
                <a:latin typeface="Cambria" panose="02040503050406030204" pitchFamily="18" charset="0"/>
              </a:rPr>
              <a:t>28 ( </a:t>
            </a:r>
            <a:r>
              <a:rPr lang="fr-FR" sz="1100" dirty="0">
                <a:solidFill>
                  <a:schemeClr val="accent1">
                    <a:lumMod val="75000"/>
                  </a:schemeClr>
                </a:solidFill>
                <a:latin typeface="Cambria" panose="02040503050406030204" pitchFamily="18" charset="0"/>
              </a:rPr>
              <a:t>soit environ 9%) </a:t>
            </a:r>
            <a:r>
              <a:rPr lang="fr-FR" sz="1100" dirty="0">
                <a:latin typeface="Cambria" panose="02040503050406030204" pitchFamily="18" charset="0"/>
              </a:rPr>
              <a:t>ont un coordonnateur du second degré à temps partiel (14) ou à temps plein (14) </a:t>
            </a:r>
          </a:p>
          <a:p>
            <a:r>
              <a:rPr lang="fr-FR" sz="1100" dirty="0">
                <a:latin typeface="Cambria" panose="02040503050406030204" pitchFamily="18" charset="0"/>
              </a:rPr>
              <a:t>76 (</a:t>
            </a:r>
            <a:r>
              <a:rPr lang="fr-FR" sz="1100" dirty="0">
                <a:solidFill>
                  <a:schemeClr val="accent1">
                    <a:lumMod val="75000"/>
                  </a:schemeClr>
                </a:solidFill>
                <a:latin typeface="Cambria" panose="02040503050406030204" pitchFamily="18" charset="0"/>
              </a:rPr>
              <a:t>soit 24 %) </a:t>
            </a:r>
            <a:r>
              <a:rPr lang="fr-FR" sz="1100" dirty="0">
                <a:latin typeface="Cambria" panose="02040503050406030204" pitchFamily="18" charset="0"/>
              </a:rPr>
              <a:t>ont un coordonnateur du 1</a:t>
            </a:r>
            <a:r>
              <a:rPr lang="fr-FR" sz="1100" baseline="30000" dirty="0">
                <a:latin typeface="Cambria" panose="02040503050406030204" pitchFamily="18" charset="0"/>
              </a:rPr>
              <a:t>er</a:t>
            </a:r>
            <a:r>
              <a:rPr lang="fr-FR" sz="1100" dirty="0">
                <a:latin typeface="Cambria" panose="02040503050406030204" pitchFamily="18" charset="0"/>
              </a:rPr>
              <a:t> degré et un autre du 2</a:t>
            </a:r>
            <a:r>
              <a:rPr lang="fr-FR" sz="1100" baseline="30000" dirty="0">
                <a:latin typeface="Cambria" panose="02040503050406030204" pitchFamily="18" charset="0"/>
              </a:rPr>
              <a:t>nd</a:t>
            </a:r>
            <a:r>
              <a:rPr lang="fr-FR" sz="1100" dirty="0">
                <a:latin typeface="Cambria" panose="02040503050406030204" pitchFamily="18" charset="0"/>
              </a:rPr>
              <a:t> degré (33 pour 2 temps partiels et 16 pour 2 temps plein)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91529"/>
            <a:ext cx="4032448" cy="2201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3977" y="991529"/>
            <a:ext cx="3575795" cy="2149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itre 1"/>
          <p:cNvSpPr txBox="1">
            <a:spLocks/>
          </p:cNvSpPr>
          <p:nvPr/>
        </p:nvSpPr>
        <p:spPr>
          <a:xfrm>
            <a:off x="218167" y="349884"/>
            <a:ext cx="8276456" cy="35016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Wingdings" panose="05000000000000000000" pitchFamily="2" charset="2"/>
              <a:buChar char="§"/>
            </a:pPr>
            <a:r>
              <a:rPr lang="fr-FR" sz="1600" dirty="0">
                <a:solidFill>
                  <a:schemeClr val="accent1">
                    <a:lumMod val="75000"/>
                  </a:schemeClr>
                </a:solidFill>
                <a:latin typeface="Cambria" panose="02040503050406030204" pitchFamily="18" charset="0"/>
                <a:ea typeface="Cambria Math" panose="02040503050406030204" pitchFamily="18" charset="0"/>
              </a:rPr>
              <a:t>Combien de fois avez-vous </a:t>
            </a:r>
            <a:r>
              <a:rPr lang="fr-FR" sz="1600">
                <a:solidFill>
                  <a:schemeClr val="accent1">
                    <a:lumMod val="75000"/>
                  </a:schemeClr>
                </a:solidFill>
                <a:latin typeface="Cambria" panose="02040503050406030204" pitchFamily="18" charset="0"/>
                <a:ea typeface="Cambria Math" panose="02040503050406030204" pitchFamily="18" charset="0"/>
              </a:rPr>
              <a:t>pu réunir ? </a:t>
            </a:r>
            <a:endParaRPr lang="fr-FR" sz="1600" dirty="0">
              <a:solidFill>
                <a:schemeClr val="accent1">
                  <a:lumMod val="75000"/>
                </a:schemeClr>
              </a:solidFill>
              <a:latin typeface="Cambria" panose="02040503050406030204" pitchFamily="18" charset="0"/>
              <a:ea typeface="Cambria Math" panose="02040503050406030204" pitchFamily="18" charset="0"/>
            </a:endParaRPr>
          </a:p>
        </p:txBody>
      </p:sp>
      <p:sp>
        <p:nvSpPr>
          <p:cNvPr id="5" name="ZoneTexte 4"/>
          <p:cNvSpPr txBox="1"/>
          <p:nvPr/>
        </p:nvSpPr>
        <p:spPr>
          <a:xfrm>
            <a:off x="444415" y="5551226"/>
            <a:ext cx="3888432" cy="338554"/>
          </a:xfrm>
          <a:prstGeom prst="rect">
            <a:avLst/>
          </a:prstGeom>
          <a:noFill/>
        </p:spPr>
        <p:txBody>
          <a:bodyPr wrap="square" rtlCol="0">
            <a:spAutoFit/>
          </a:bodyPr>
          <a:lstStyle/>
          <a:p>
            <a:pPr marL="285750" indent="-285750">
              <a:buFont typeface="Wingdings" panose="05000000000000000000" pitchFamily="2" charset="2"/>
              <a:buChar char="§"/>
            </a:pPr>
            <a:r>
              <a:rPr lang="fr-FR" sz="1600" dirty="0">
                <a:solidFill>
                  <a:schemeClr val="accent1">
                    <a:lumMod val="75000"/>
                  </a:schemeClr>
                </a:solidFill>
                <a:latin typeface="Cambria" panose="02040503050406030204" pitchFamily="18" charset="0"/>
              </a:rPr>
              <a:t>Coordination  : sur 320 réseaux </a:t>
            </a:r>
          </a:p>
        </p:txBody>
      </p:sp>
      <p:sp>
        <p:nvSpPr>
          <p:cNvPr id="7" name="Espace réservé du numéro de diapositive 6"/>
          <p:cNvSpPr>
            <a:spLocks noGrp="1"/>
          </p:cNvSpPr>
          <p:nvPr>
            <p:ph type="sldNum" sz="quarter" idx="12"/>
          </p:nvPr>
        </p:nvSpPr>
        <p:spPr>
          <a:xfrm>
            <a:off x="8748464" y="6352138"/>
            <a:ext cx="192177" cy="365125"/>
          </a:xfrm>
        </p:spPr>
        <p:txBody>
          <a:bodyPr/>
          <a:lstStyle/>
          <a:p>
            <a:fld id="{1CB568B9-D963-45E6-94C3-9A564B69D38D}" type="slidenum">
              <a:rPr lang="fr-FR" smtClean="0"/>
              <a:t>2</a:t>
            </a:fld>
            <a:endParaRPr lang="fr-FR" dirty="0"/>
          </a:p>
        </p:txBody>
      </p:sp>
    </p:spTree>
    <p:extLst>
      <p:ext uri="{BB962C8B-B14F-4D97-AF65-F5344CB8AC3E}">
        <p14:creationId xmlns:p14="http://schemas.microsoft.com/office/powerpoint/2010/main" val="410501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2698" y="4457335"/>
            <a:ext cx="3597465" cy="215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9900" y="4442864"/>
            <a:ext cx="3597465" cy="215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ctrTitle"/>
          </p:nvPr>
        </p:nvSpPr>
        <p:spPr>
          <a:xfrm>
            <a:off x="14353" y="3920748"/>
            <a:ext cx="4788024" cy="575193"/>
          </a:xfrm>
        </p:spPr>
        <p:txBody>
          <a:bodyPr>
            <a:noAutofit/>
          </a:bodyPr>
          <a:lstStyle/>
          <a:p>
            <a:pPr marL="285750" indent="-285750" algn="l">
              <a:buFont typeface="Wingdings" panose="05000000000000000000" pitchFamily="2" charset="2"/>
              <a:buChar char="§"/>
            </a:pPr>
            <a:r>
              <a:rPr lang="fr-FR" sz="1600" dirty="0">
                <a:solidFill>
                  <a:schemeClr val="accent1">
                    <a:lumMod val="75000"/>
                  </a:schemeClr>
                </a:solidFill>
                <a:latin typeface="Cambria" panose="02040503050406030204" pitchFamily="18" charset="0"/>
                <a:ea typeface="Cambria Math" panose="02040503050406030204" pitchFamily="18" charset="0"/>
              </a:rPr>
              <a:t>Le projet du réseau est-il connu des enseignants ? </a:t>
            </a:r>
            <a:br>
              <a:rPr lang="fr-FR" sz="1600" dirty="0">
                <a:solidFill>
                  <a:schemeClr val="accent1">
                    <a:lumMod val="75000"/>
                  </a:schemeClr>
                </a:solidFill>
                <a:latin typeface="Cambria" panose="02040503050406030204" pitchFamily="18" charset="0"/>
                <a:ea typeface="Cambria Math" panose="02040503050406030204" pitchFamily="18" charset="0"/>
              </a:rPr>
            </a:br>
            <a:r>
              <a:rPr lang="fr-FR" sz="1000" i="1" dirty="0">
                <a:solidFill>
                  <a:schemeClr val="accent1">
                    <a:lumMod val="75000"/>
                  </a:schemeClr>
                </a:solidFill>
                <a:latin typeface="Cambria" panose="02040503050406030204" pitchFamily="18" charset="0"/>
                <a:ea typeface="Cambria Math" panose="02040503050406030204" pitchFamily="18" charset="0"/>
              </a:rPr>
              <a:t>Sur une échelle de 0 (pas du tout connu) à  10  (très largement connu)? </a:t>
            </a:r>
            <a:endParaRPr lang="fr-FR" sz="1000" i="1" dirty="0">
              <a:latin typeface="Cambria" panose="02040503050406030204" pitchFamily="18" charset="0"/>
              <a:ea typeface="Cambria Math" panose="02040503050406030204" pitchFamily="18" charset="0"/>
            </a:endParaRPr>
          </a:p>
        </p:txBody>
      </p:sp>
      <p:sp>
        <p:nvSpPr>
          <p:cNvPr id="9" name="ZoneTexte 8"/>
          <p:cNvSpPr txBox="1"/>
          <p:nvPr/>
        </p:nvSpPr>
        <p:spPr>
          <a:xfrm>
            <a:off x="4950794" y="3920748"/>
            <a:ext cx="4193206" cy="615553"/>
          </a:xfrm>
          <a:prstGeom prst="rect">
            <a:avLst/>
          </a:prstGeom>
          <a:noFill/>
        </p:spPr>
        <p:txBody>
          <a:bodyPr wrap="square" rtlCol="0">
            <a:spAutoFit/>
          </a:bodyPr>
          <a:lstStyle/>
          <a:p>
            <a:pPr marL="285750" indent="-285750">
              <a:buFont typeface="Wingdings" panose="05000000000000000000" pitchFamily="2" charset="2"/>
              <a:buChar char="§"/>
            </a:pPr>
            <a:r>
              <a:rPr lang="fr-FR" sz="1600" dirty="0">
                <a:solidFill>
                  <a:schemeClr val="accent1">
                    <a:lumMod val="75000"/>
                  </a:schemeClr>
                </a:solidFill>
                <a:latin typeface="Cambria" panose="02040503050406030204" pitchFamily="18" charset="0"/>
              </a:rPr>
              <a:t>Le réseau bénéficie-t-il d’un dialogue de réseau avec les autorités </a:t>
            </a:r>
            <a:r>
              <a:rPr lang="fr-FR" sz="1600" dirty="0" err="1">
                <a:solidFill>
                  <a:schemeClr val="accent1">
                    <a:lumMod val="75000"/>
                  </a:schemeClr>
                </a:solidFill>
                <a:latin typeface="Cambria" panose="02040503050406030204" pitchFamily="18" charset="0"/>
              </a:rPr>
              <a:t>acad.</a:t>
            </a:r>
            <a:r>
              <a:rPr lang="fr-FR" sz="1600" dirty="0">
                <a:solidFill>
                  <a:schemeClr val="accent1">
                    <a:lumMod val="75000"/>
                  </a:schemeClr>
                </a:solidFill>
                <a:latin typeface="Cambria" panose="02040503050406030204" pitchFamily="18" charset="0"/>
              </a:rPr>
              <a:t> ou départ</a:t>
            </a:r>
            <a:r>
              <a:rPr lang="fr-FR" dirty="0">
                <a:solidFill>
                  <a:schemeClr val="accent1">
                    <a:lumMod val="75000"/>
                  </a:schemeClr>
                </a:solidFill>
                <a:latin typeface="Cambria" panose="02040503050406030204" pitchFamily="18" charset="0"/>
              </a:rPr>
              <a:t>. ?</a:t>
            </a:r>
          </a:p>
        </p:txBody>
      </p:sp>
      <p:sp>
        <p:nvSpPr>
          <p:cNvPr id="14" name="Titre 1"/>
          <p:cNvSpPr txBox="1">
            <a:spLocks/>
          </p:cNvSpPr>
          <p:nvPr/>
        </p:nvSpPr>
        <p:spPr>
          <a:xfrm>
            <a:off x="362107" y="116632"/>
            <a:ext cx="8522603"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a:latin typeface="Cambria" panose="02040503050406030204" pitchFamily="18" charset="0"/>
                <a:ea typeface="Cambria Math" panose="02040503050406030204" pitchFamily="18" charset="0"/>
              </a:rPr>
              <a:t>Pilotage /Projet de réseaux</a:t>
            </a:r>
            <a:endParaRPr lang="fr-FR" sz="1800" dirty="0">
              <a:latin typeface="Cambria" panose="02040503050406030204" pitchFamily="18" charset="0"/>
              <a:ea typeface="Cambria Math" panose="02040503050406030204" pitchFamily="18" charset="0"/>
            </a:endParaRPr>
          </a:p>
        </p:txBody>
      </p:sp>
      <p:sp>
        <p:nvSpPr>
          <p:cNvPr id="8" name="Titre 1"/>
          <p:cNvSpPr txBox="1">
            <a:spLocks/>
          </p:cNvSpPr>
          <p:nvPr/>
        </p:nvSpPr>
        <p:spPr>
          <a:xfrm>
            <a:off x="238620" y="404664"/>
            <a:ext cx="8522603"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Wingdings" panose="05000000000000000000" pitchFamily="2" charset="2"/>
              <a:buChar char="§"/>
            </a:pPr>
            <a:r>
              <a:rPr lang="fr-FR" sz="1600" dirty="0">
                <a:solidFill>
                  <a:schemeClr val="accent1">
                    <a:lumMod val="75000"/>
                  </a:schemeClr>
                </a:solidFill>
                <a:latin typeface="Cambria" panose="02040503050406030204" pitchFamily="18" charset="0"/>
                <a:ea typeface="Cambria Math" panose="02040503050406030204" pitchFamily="18" charset="0"/>
              </a:rPr>
              <a:t>Un accueil des nouveaux enseignants est-il organisé ? </a:t>
            </a:r>
            <a:endParaRPr lang="fr-FR" sz="1600" dirty="0">
              <a:latin typeface="Cambria" panose="02040503050406030204" pitchFamily="18" charset="0"/>
              <a:ea typeface="Cambria Math" panose="02040503050406030204" pitchFamily="18" charset="0"/>
            </a:endParaRPr>
          </a:p>
        </p:txBody>
      </p:sp>
      <p:sp>
        <p:nvSpPr>
          <p:cNvPr id="6" name="Espace réservé du numéro de diapositive 5"/>
          <p:cNvSpPr>
            <a:spLocks noGrp="1"/>
          </p:cNvSpPr>
          <p:nvPr>
            <p:ph type="sldNum" sz="quarter" idx="12"/>
          </p:nvPr>
        </p:nvSpPr>
        <p:spPr/>
        <p:txBody>
          <a:bodyPr/>
          <a:lstStyle/>
          <a:p>
            <a:fld id="{1CB568B9-D963-45E6-94C3-9A564B69D38D}" type="slidenum">
              <a:rPr lang="fr-FR" smtClean="0"/>
              <a:t>3</a:t>
            </a:fld>
            <a:endParaRPr lang="fr-FR"/>
          </a:p>
        </p:txBody>
      </p:sp>
      <p:sp>
        <p:nvSpPr>
          <p:cNvPr id="7" name="ZoneTexte 6"/>
          <p:cNvSpPr txBox="1"/>
          <p:nvPr/>
        </p:nvSpPr>
        <p:spPr>
          <a:xfrm>
            <a:off x="35496" y="4506442"/>
            <a:ext cx="1728192" cy="2031325"/>
          </a:xfrm>
          <a:prstGeom prst="rect">
            <a:avLst/>
          </a:prstGeom>
          <a:noFill/>
        </p:spPr>
        <p:txBody>
          <a:bodyPr wrap="square" rtlCol="0">
            <a:spAutoFit/>
          </a:bodyPr>
          <a:lstStyle/>
          <a:p>
            <a:pPr marL="171450" indent="-171450" algn="just">
              <a:buFont typeface="Arial" panose="020B0604020202020204" pitchFamily="34" charset="0"/>
              <a:buChar char="•"/>
            </a:pPr>
            <a:r>
              <a:rPr lang="fr-FR" sz="1050" i="1" dirty="0"/>
              <a:t>Large diffusion du projet dans les différentes instances, par différents médias (plaquette, site, affichage, dossier de rentrée ..)</a:t>
            </a:r>
          </a:p>
          <a:p>
            <a:pPr algn="just"/>
            <a:endParaRPr lang="fr-FR" sz="1050" i="1" dirty="0"/>
          </a:p>
          <a:p>
            <a:pPr marL="171450" indent="-171450" algn="just">
              <a:buFont typeface="Arial" panose="020B0604020202020204" pitchFamily="34" charset="0"/>
              <a:buChar char="•"/>
            </a:pPr>
            <a:r>
              <a:rPr lang="fr-FR" sz="1050" i="1" dirty="0"/>
              <a:t>Rappel systématique de ses priorités pour inscrire le travail des différentes instances ou groupes de travail  dans le projet </a:t>
            </a:r>
          </a:p>
        </p:txBody>
      </p:sp>
      <p:sp>
        <p:nvSpPr>
          <p:cNvPr id="10" name="ZoneTexte 9"/>
          <p:cNvSpPr txBox="1"/>
          <p:nvPr/>
        </p:nvSpPr>
        <p:spPr>
          <a:xfrm>
            <a:off x="7596334" y="4567079"/>
            <a:ext cx="1547666" cy="2092881"/>
          </a:xfrm>
          <a:prstGeom prst="rect">
            <a:avLst/>
          </a:prstGeom>
          <a:noFill/>
        </p:spPr>
        <p:txBody>
          <a:bodyPr wrap="square" rtlCol="0">
            <a:spAutoFit/>
          </a:bodyPr>
          <a:lstStyle/>
          <a:p>
            <a:r>
              <a:rPr lang="fr-FR" sz="1000" i="1" dirty="0">
                <a:latin typeface="Cambria" panose="02040503050406030204" pitchFamily="18" charset="0"/>
              </a:rPr>
              <a:t>Peuvent y participer (outre le principal, l’IEN L’IA-IPR référent, le coordonnateur) :</a:t>
            </a:r>
          </a:p>
          <a:p>
            <a:endParaRPr lang="fr-FR" sz="1000" i="1" dirty="0">
              <a:latin typeface="Cambria" panose="02040503050406030204" pitchFamily="18" charset="0"/>
            </a:endParaRPr>
          </a:p>
          <a:p>
            <a:r>
              <a:rPr lang="fr-FR" sz="1000" i="1" dirty="0">
                <a:latin typeface="Cambria" panose="02040503050406030204" pitchFamily="18" charset="0"/>
              </a:rPr>
              <a:t>Principal adjoint, directeur de SEGPA, CPE, directeurs d’écoles, CPC, formateur REP+,  représentants des enseignants, partenaire locaux de la politique de la ville…   </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1403" y="908720"/>
            <a:ext cx="5597036" cy="288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79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5740" y="476672"/>
            <a:ext cx="8998260" cy="504056"/>
          </a:xfrm>
        </p:spPr>
        <p:txBody>
          <a:bodyPr>
            <a:noAutofit/>
          </a:bodyPr>
          <a:lstStyle/>
          <a:p>
            <a:pPr marL="285750" indent="-285750" algn="l">
              <a:buFont typeface="Wingdings" panose="05000000000000000000" pitchFamily="2" charset="2"/>
              <a:buChar char="§"/>
            </a:pPr>
            <a:r>
              <a:rPr lang="fr-FR" sz="1600" dirty="0">
                <a:solidFill>
                  <a:schemeClr val="accent1">
                    <a:lumMod val="75000"/>
                  </a:schemeClr>
                </a:solidFill>
                <a:latin typeface="Cambria" panose="02040503050406030204" pitchFamily="18" charset="0"/>
                <a:ea typeface="Cambria Math" panose="02040503050406030204" pitchFamily="18" charset="0"/>
              </a:rPr>
              <a:t>Sur une échelle de 1 à 10, comment sont suivies les orientations pédagogiques du référentiel ?</a:t>
            </a:r>
            <a:endParaRPr lang="fr-FR" sz="1600" dirty="0">
              <a:latin typeface="Cambria" panose="02040503050406030204" pitchFamily="18" charset="0"/>
              <a:ea typeface="Cambria Math" panose="02040503050406030204" pitchFamily="18" charset="0"/>
            </a:endParaRPr>
          </a:p>
        </p:txBody>
      </p:sp>
      <p:sp>
        <p:nvSpPr>
          <p:cNvPr id="9" name="ZoneTexte 8"/>
          <p:cNvSpPr txBox="1"/>
          <p:nvPr/>
        </p:nvSpPr>
        <p:spPr>
          <a:xfrm>
            <a:off x="326547" y="3306470"/>
            <a:ext cx="8179060" cy="338554"/>
          </a:xfrm>
          <a:prstGeom prst="rect">
            <a:avLst/>
          </a:prstGeom>
          <a:noFill/>
        </p:spPr>
        <p:txBody>
          <a:bodyPr wrap="square" rtlCol="0">
            <a:spAutoFit/>
          </a:bodyPr>
          <a:lstStyle/>
          <a:p>
            <a:pPr marL="285750" indent="-285750">
              <a:buFont typeface="Wingdings" panose="05000000000000000000" pitchFamily="2" charset="2"/>
              <a:buChar char="§"/>
            </a:pPr>
            <a:r>
              <a:rPr lang="fr-FR" sz="1600" dirty="0">
                <a:solidFill>
                  <a:schemeClr val="accent1">
                    <a:lumMod val="75000"/>
                  </a:schemeClr>
                </a:solidFill>
                <a:latin typeface="Cambria" panose="02040503050406030204" pitchFamily="18" charset="0"/>
              </a:rPr>
              <a:t>Des évaluations diagnostiques sont-elles mises en place dans votre réseau ?</a:t>
            </a: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8896" y="3645024"/>
            <a:ext cx="5694363"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re 1"/>
          <p:cNvSpPr txBox="1">
            <a:spLocks/>
          </p:cNvSpPr>
          <p:nvPr/>
        </p:nvSpPr>
        <p:spPr>
          <a:xfrm>
            <a:off x="298140" y="44624"/>
            <a:ext cx="8276456"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a:latin typeface="Cambria" panose="02040503050406030204" pitchFamily="18" charset="0"/>
                <a:ea typeface="Cambria Math" panose="02040503050406030204" pitchFamily="18" charset="0"/>
              </a:rPr>
              <a:t>Orientations pédagogiques</a:t>
            </a:r>
            <a:endParaRPr lang="fr-FR" sz="1800" dirty="0">
              <a:latin typeface="Cambria" panose="02040503050406030204" pitchFamily="18" charset="0"/>
              <a:ea typeface="Cambria Math" panose="02040503050406030204" pitchFamily="18" charset="0"/>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650" y="980728"/>
            <a:ext cx="3732510" cy="2243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numéro de diapositive 3"/>
          <p:cNvSpPr>
            <a:spLocks noGrp="1"/>
          </p:cNvSpPr>
          <p:nvPr>
            <p:ph type="sldNum" sz="quarter" idx="12"/>
          </p:nvPr>
        </p:nvSpPr>
        <p:spPr>
          <a:xfrm>
            <a:off x="5580112" y="6093296"/>
            <a:ext cx="2133600" cy="365125"/>
          </a:xfrm>
        </p:spPr>
        <p:txBody>
          <a:bodyPr/>
          <a:lstStyle/>
          <a:p>
            <a:fld id="{1CB568B9-D963-45E6-94C3-9A564B69D38D}" type="slidenum">
              <a:rPr lang="fr-FR" smtClean="0"/>
              <a:t>4</a:t>
            </a:fld>
            <a:endParaRPr lang="fr-FR"/>
          </a:p>
        </p:txBody>
      </p:sp>
      <p:sp>
        <p:nvSpPr>
          <p:cNvPr id="5" name="ZoneTexte 4"/>
          <p:cNvSpPr txBox="1"/>
          <p:nvPr/>
        </p:nvSpPr>
        <p:spPr>
          <a:xfrm>
            <a:off x="298140" y="4437112"/>
            <a:ext cx="3744416" cy="1892826"/>
          </a:xfrm>
          <a:prstGeom prst="rect">
            <a:avLst/>
          </a:prstGeom>
          <a:noFill/>
        </p:spPr>
        <p:txBody>
          <a:bodyPr wrap="square" rtlCol="0">
            <a:spAutoFit/>
          </a:bodyPr>
          <a:lstStyle/>
          <a:p>
            <a:pPr marL="285750" indent="-285750">
              <a:buFont typeface="Wingdings" panose="05000000000000000000" pitchFamily="2" charset="2"/>
              <a:buChar char="§"/>
            </a:pPr>
            <a:r>
              <a:rPr lang="fr-FR" sz="1400" i="1" dirty="0">
                <a:latin typeface="Cambria" panose="02040503050406030204" pitchFamily="18" charset="0"/>
              </a:rPr>
              <a:t>Ces évaluations sont construites à partir de ressources : </a:t>
            </a:r>
          </a:p>
          <a:p>
            <a:r>
              <a:rPr lang="fr-FR" sz="1000" dirty="0">
                <a:latin typeface="Cambria" panose="02040503050406030204" pitchFamily="18" charset="0"/>
              </a:rPr>
              <a:t>(par ordre décroisant de la fréquence des réponses) </a:t>
            </a:r>
          </a:p>
          <a:p>
            <a:endParaRPr lang="fr-FR" sz="1600" dirty="0">
              <a:latin typeface="Cambria" panose="02040503050406030204" pitchFamily="18" charset="0"/>
            </a:endParaRPr>
          </a:p>
          <a:p>
            <a:r>
              <a:rPr lang="fr-FR" sz="1600" dirty="0">
                <a:latin typeface="Cambria" panose="02040503050406030204" pitchFamily="18" charset="0"/>
              </a:rPr>
              <a:t>Du réseau lui même</a:t>
            </a:r>
          </a:p>
          <a:p>
            <a:r>
              <a:rPr lang="fr-FR" sz="1400" dirty="0">
                <a:latin typeface="Cambria" panose="02040503050406030204" pitchFamily="18" charset="0"/>
              </a:rPr>
              <a:t>De la circonscription</a:t>
            </a:r>
          </a:p>
          <a:p>
            <a:r>
              <a:rPr lang="fr-FR" sz="1200" dirty="0">
                <a:latin typeface="Cambria" panose="02040503050406030204" pitchFamily="18" charset="0"/>
              </a:rPr>
              <a:t>De l’académie ou du département </a:t>
            </a:r>
          </a:p>
          <a:p>
            <a:r>
              <a:rPr lang="fr-FR" sz="1100" dirty="0">
                <a:latin typeface="Cambria" panose="02040503050406030204" pitchFamily="18" charset="0"/>
              </a:rPr>
              <a:t>De </a:t>
            </a:r>
            <a:r>
              <a:rPr lang="fr-FR" sz="1100" dirty="0" err="1">
                <a:latin typeface="Cambria" panose="02040503050406030204" pitchFamily="18" charset="0"/>
              </a:rPr>
              <a:t>banqoutils</a:t>
            </a:r>
            <a:endParaRPr lang="fr-FR" sz="1100" dirty="0">
              <a:latin typeface="Cambria" panose="02040503050406030204" pitchFamily="18" charset="0"/>
            </a:endParaRPr>
          </a:p>
          <a:p>
            <a:r>
              <a:rPr lang="fr-FR" sz="1000" dirty="0">
                <a:latin typeface="Cambria" panose="02040503050406030204" pitchFamily="18" charset="0"/>
              </a:rPr>
              <a:t>D’autres outils nationaux   </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7094" y="4798872"/>
            <a:ext cx="4536504" cy="2032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4436368" y="4437112"/>
            <a:ext cx="3952056" cy="307777"/>
          </a:xfrm>
          <a:prstGeom prst="rect">
            <a:avLst/>
          </a:prstGeom>
          <a:noFill/>
        </p:spPr>
        <p:txBody>
          <a:bodyPr wrap="square" rtlCol="0">
            <a:spAutoFit/>
          </a:bodyPr>
          <a:lstStyle/>
          <a:p>
            <a:pPr marL="285750" indent="-285750">
              <a:buFont typeface="Wingdings" panose="05000000000000000000" pitchFamily="2" charset="2"/>
              <a:buChar char="§"/>
            </a:pPr>
            <a:r>
              <a:rPr lang="fr-FR" sz="1400" i="1" dirty="0">
                <a:latin typeface="Cambria" panose="02040503050406030204" pitchFamily="18" charset="0"/>
              </a:rPr>
              <a:t>Elles concernent :</a:t>
            </a:r>
          </a:p>
        </p:txBody>
      </p:sp>
    </p:spTree>
    <p:extLst>
      <p:ext uri="{BB962C8B-B14F-4D97-AF65-F5344CB8AC3E}">
        <p14:creationId xmlns:p14="http://schemas.microsoft.com/office/powerpoint/2010/main" val="425427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3"/>
          <p:cNvSpPr txBox="1">
            <a:spLocks/>
          </p:cNvSpPr>
          <p:nvPr/>
        </p:nvSpPr>
        <p:spPr>
          <a:xfrm>
            <a:off x="221183" y="65927"/>
            <a:ext cx="8712968" cy="41805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a:latin typeface="Cambria" panose="02040503050406030204" pitchFamily="18" charset="0"/>
              </a:rPr>
              <a:t>Travail collectif ,  organisation, dans le premier degré  :</a:t>
            </a:r>
            <a:endParaRPr lang="fr-FR" sz="1800" dirty="0">
              <a:solidFill>
                <a:schemeClr val="accent1">
                  <a:lumMod val="75000"/>
                </a:schemeClr>
              </a:solidFill>
              <a:latin typeface="Cambria" panose="02040503050406030204" pitchFamily="18" charset="0"/>
            </a:endParaRPr>
          </a:p>
        </p:txBody>
      </p:sp>
      <p:sp>
        <p:nvSpPr>
          <p:cNvPr id="3" name="ZoneTexte 2"/>
          <p:cNvSpPr txBox="1"/>
          <p:nvPr/>
        </p:nvSpPr>
        <p:spPr>
          <a:xfrm>
            <a:off x="838688" y="3546621"/>
            <a:ext cx="4669416" cy="646331"/>
          </a:xfrm>
          <a:prstGeom prst="rect">
            <a:avLst/>
          </a:prstGeom>
          <a:noFill/>
        </p:spPr>
        <p:txBody>
          <a:bodyPr wrap="square" rtlCol="0">
            <a:spAutoFit/>
          </a:bodyPr>
          <a:lstStyle/>
          <a:p>
            <a:r>
              <a:rPr lang="fr-FR" sz="1200" dirty="0">
                <a:latin typeface="Cambria" panose="02040503050406030204" pitchFamily="18" charset="0"/>
              </a:rPr>
              <a:t>Les modes d’organisation de ces demi-journées ou journées  sont extrêmement variés et variables.  Ils  se traduisent pour les enseignants par  :</a:t>
            </a:r>
          </a:p>
        </p:txBody>
      </p:sp>
      <p:sp>
        <p:nvSpPr>
          <p:cNvPr id="4" name="ZoneTexte 3"/>
          <p:cNvSpPr txBox="1"/>
          <p:nvPr/>
        </p:nvSpPr>
        <p:spPr>
          <a:xfrm>
            <a:off x="4932040" y="483985"/>
            <a:ext cx="3360966" cy="1785104"/>
          </a:xfrm>
          <a:prstGeom prst="rect">
            <a:avLst/>
          </a:prstGeom>
          <a:solidFill>
            <a:schemeClr val="accent1">
              <a:lumMod val="40000"/>
              <a:lumOff val="60000"/>
            </a:schemeClr>
          </a:solidFill>
        </p:spPr>
        <p:txBody>
          <a:bodyPr wrap="square" rtlCol="0">
            <a:spAutoFit/>
          </a:bodyPr>
          <a:lstStyle/>
          <a:p>
            <a:pPr algn="just"/>
            <a:r>
              <a:rPr lang="fr-FR" sz="1000" dirty="0">
                <a:latin typeface="Cambria" panose="02040503050406030204" pitchFamily="18" charset="0"/>
              </a:rPr>
              <a:t>Le manque de remplaçants est une difficulté évoquée par 68 % des réseaux, (soit de manière permanente pour 33% d’entre eux soit à certaines périodes de l’année pour 35%). Viennent ensuite la surcharge de travail en circonscription évoquée par plus de la moitié des réseaux  (53 %), l’équilibre à trouver entre thèmes imposés et autonomie des équipes (35%), enfin la difficile gestion des classes remplacées ( 25%). La nécessité de trouver les ressources humaines (formateurs) pour accompagner les équipes dans leur réflexion, le rôle déterminant des directeurs sont également parfois évoqués. </a:t>
            </a:r>
          </a:p>
        </p:txBody>
      </p:sp>
      <p:pic>
        <p:nvPicPr>
          <p:cNvPr id="30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5385" y="4093365"/>
            <a:ext cx="4093309" cy="2649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233158" y="483985"/>
            <a:ext cx="3528392" cy="461665"/>
          </a:xfrm>
          <a:prstGeom prst="rect">
            <a:avLst/>
          </a:prstGeom>
          <a:noFill/>
        </p:spPr>
        <p:txBody>
          <a:bodyPr wrap="square" rtlCol="0">
            <a:spAutoFit/>
          </a:bodyPr>
          <a:lstStyle/>
          <a:p>
            <a:r>
              <a:rPr lang="fr-FR" sz="1200" dirty="0"/>
              <a:t> De 12 à 18 demi-journées de travail collectif et/ou de formations organisées dans plus de 80% des réseaux </a:t>
            </a:r>
          </a:p>
        </p:txBody>
      </p:sp>
      <p:sp>
        <p:nvSpPr>
          <p:cNvPr id="8" name="Rectangle à coins arrondis 7"/>
          <p:cNvSpPr/>
          <p:nvPr/>
        </p:nvSpPr>
        <p:spPr>
          <a:xfrm>
            <a:off x="323528" y="4365104"/>
            <a:ext cx="2016972" cy="2188586"/>
          </a:xfrm>
          <a:prstGeom prst="wedgeRoundRectCallout">
            <a:avLst>
              <a:gd name="adj1" fmla="val 115679"/>
              <a:gd name="adj2" fmla="val 9922"/>
              <a:gd name="adj3" fmla="val 16667"/>
            </a:avLst>
          </a:prstGeom>
          <a:solidFill>
            <a:srgbClr val="927C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dirty="0">
                <a:solidFill>
                  <a:schemeClr val="bg1"/>
                </a:solidFill>
              </a:rPr>
              <a:t>Autre =</a:t>
            </a:r>
          </a:p>
          <a:p>
            <a:r>
              <a:rPr lang="fr-FR" sz="1000" dirty="0">
                <a:solidFill>
                  <a:schemeClr val="bg1"/>
                </a:solidFill>
              </a:rPr>
              <a:t>temps hebdomadaire, stages filés, crédits temps, calendrier établi en fonction du planning des brigades de remplacement ( circonscription seule ou regroupées), variabilité selon les périodes, 2 jours toutes les 6 semaines,  temps hebdomadaire + journée pleine par  trimestre etc..  </a:t>
            </a:r>
          </a:p>
        </p:txBody>
      </p:sp>
      <p:pic>
        <p:nvPicPr>
          <p:cNvPr id="30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942273"/>
            <a:ext cx="4254139" cy="246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ce réservé du numéro de diapositive 4"/>
          <p:cNvSpPr>
            <a:spLocks noGrp="1"/>
          </p:cNvSpPr>
          <p:nvPr>
            <p:ph type="sldNum" sz="quarter" idx="12"/>
          </p:nvPr>
        </p:nvSpPr>
        <p:spPr/>
        <p:txBody>
          <a:bodyPr/>
          <a:lstStyle/>
          <a:p>
            <a:fld id="{1CB568B9-D963-45E6-94C3-9A564B69D38D}" type="slidenum">
              <a:rPr lang="fr-FR" smtClean="0"/>
              <a:t>5</a:t>
            </a:fld>
            <a:endParaRPr lang="fr-F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0913" y="2379500"/>
            <a:ext cx="3303238" cy="1985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5791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3"/>
          <p:cNvSpPr txBox="1">
            <a:spLocks/>
          </p:cNvSpPr>
          <p:nvPr/>
        </p:nvSpPr>
        <p:spPr>
          <a:xfrm>
            <a:off x="251520" y="274638"/>
            <a:ext cx="8712968" cy="418058"/>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800" b="1" dirty="0">
                <a:latin typeface="Cambria" panose="02040503050406030204" pitchFamily="18" charset="0"/>
              </a:rPr>
              <a:t>Travail collectif,  organisation,  dans le second degré </a:t>
            </a:r>
            <a:endParaRPr lang="fr-FR" sz="1800" dirty="0">
              <a:solidFill>
                <a:schemeClr val="accent1">
                  <a:lumMod val="75000"/>
                </a:schemeClr>
              </a:solidFill>
              <a:latin typeface="Cambria" panose="02040503050406030204" pitchFamily="18" charset="0"/>
            </a:endParaRPr>
          </a:p>
        </p:txBody>
      </p:sp>
      <p:sp>
        <p:nvSpPr>
          <p:cNvPr id="11" name="ZoneTexte 10"/>
          <p:cNvSpPr txBox="1"/>
          <p:nvPr/>
        </p:nvSpPr>
        <p:spPr>
          <a:xfrm>
            <a:off x="433919" y="908720"/>
            <a:ext cx="4176464" cy="5201424"/>
          </a:xfrm>
          <a:prstGeom prst="rect">
            <a:avLst/>
          </a:prstGeom>
          <a:solidFill>
            <a:srgbClr val="927CB0">
              <a:alpha val="37000"/>
            </a:srgbClr>
          </a:solidFill>
        </p:spPr>
        <p:txBody>
          <a:bodyPr wrap="square" rtlCol="0">
            <a:spAutoFit/>
          </a:bodyPr>
          <a:lstStyle/>
          <a:p>
            <a:endParaRPr lang="fr-FR" sz="1600" b="1" dirty="0">
              <a:latin typeface="Cambria" panose="02040503050406030204" pitchFamily="18" charset="0"/>
            </a:endParaRPr>
          </a:p>
          <a:p>
            <a:pPr algn="just"/>
            <a:r>
              <a:rPr lang="fr-FR" sz="1300" dirty="0">
                <a:latin typeface="Cambria" panose="02040503050406030204" pitchFamily="18" charset="0"/>
              </a:rPr>
              <a:t>90 % des établissements organisent une plage ou plusieurs plages horaires dégagées sur lesquelles l’ensemble des enseignants est disponible. A cette organisation s’ajoute pour 23% d’entre eux d’autres moments de travail collectifs organisés par niveau, par discipline ou laissés à l’initiative des enseignants. 7% ne répondent pas ou déclarent laisser l’organisation de moments de travail collectif à l’initiative des enseignants.  </a:t>
            </a:r>
          </a:p>
          <a:p>
            <a:pPr algn="just"/>
            <a:endParaRPr lang="fr-FR" sz="1300" dirty="0">
              <a:latin typeface="Cambria" panose="02040503050406030204" pitchFamily="18" charset="0"/>
            </a:endParaRPr>
          </a:p>
          <a:p>
            <a:pPr algn="just"/>
            <a:r>
              <a:rPr lang="fr-FR" sz="1300" dirty="0">
                <a:latin typeface="Cambria" panose="02040503050406030204" pitchFamily="18" charset="0"/>
              </a:rPr>
              <a:t>60 % des établissements estiment que la pondération  est considérée par les enseignants comme une compensation de la difficulté du contexte. </a:t>
            </a:r>
          </a:p>
          <a:p>
            <a:pPr algn="just"/>
            <a:endParaRPr lang="fr-FR" sz="1300" dirty="0">
              <a:latin typeface="Cambria" panose="02040503050406030204" pitchFamily="18" charset="0"/>
            </a:endParaRPr>
          </a:p>
          <a:p>
            <a:pPr algn="just"/>
            <a:r>
              <a:rPr lang="fr-FR" sz="1300" dirty="0">
                <a:latin typeface="Cambria" panose="02040503050406030204" pitchFamily="18" charset="0"/>
              </a:rPr>
              <a:t>Dans 77 % des établissements, tous ou une  majorité des enseignants sont engagés dans le travail collectif :  </a:t>
            </a:r>
          </a:p>
          <a:p>
            <a:endParaRPr lang="fr-FR" dirty="0">
              <a:latin typeface="Cambria" panose="02040503050406030204" pitchFamily="18" charset="0"/>
            </a:endParaRPr>
          </a:p>
          <a:p>
            <a:endParaRPr lang="fr-FR" dirty="0">
              <a:latin typeface="Cambria" panose="02040503050406030204" pitchFamily="18" charset="0"/>
            </a:endParaRPr>
          </a:p>
          <a:p>
            <a:endParaRPr lang="fr-FR" dirty="0">
              <a:latin typeface="Cambria" panose="02040503050406030204" pitchFamily="18" charset="0"/>
            </a:endParaRPr>
          </a:p>
          <a:p>
            <a:endParaRPr lang="fr-FR" dirty="0"/>
          </a:p>
          <a:p>
            <a:endParaRPr lang="fr-FR" dirty="0"/>
          </a:p>
          <a:p>
            <a:endParaRPr lang="fr-FR" dirty="0"/>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564" y="4869160"/>
            <a:ext cx="3960440" cy="77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4932040" y="905633"/>
            <a:ext cx="4032448" cy="5632311"/>
          </a:xfrm>
          <a:prstGeom prst="rect">
            <a:avLst/>
          </a:prstGeom>
          <a:noFill/>
        </p:spPr>
        <p:txBody>
          <a:bodyPr wrap="square" rtlCol="0">
            <a:spAutoFit/>
          </a:bodyPr>
          <a:lstStyle/>
          <a:p>
            <a:pPr marL="285750" indent="-285750">
              <a:buFont typeface="Wingdings" panose="05000000000000000000" pitchFamily="2" charset="2"/>
              <a:buChar char="§"/>
            </a:pPr>
            <a:r>
              <a:rPr lang="fr-FR" sz="1600" dirty="0">
                <a:latin typeface="Cambria" panose="02040503050406030204" pitchFamily="18" charset="0"/>
              </a:rPr>
              <a:t>Quelques remarques d’établissements :</a:t>
            </a:r>
          </a:p>
          <a:p>
            <a:endParaRPr lang="fr-FR" sz="1600" dirty="0">
              <a:latin typeface="Cambria" panose="02040503050406030204" pitchFamily="18" charset="0"/>
            </a:endParaRPr>
          </a:p>
          <a:p>
            <a:r>
              <a:rPr lang="fr-FR" sz="1600" dirty="0">
                <a:latin typeface="Cambria" panose="02040503050406030204" pitchFamily="18" charset="0"/>
              </a:rPr>
              <a:t> </a:t>
            </a:r>
            <a:r>
              <a:rPr lang="fr-FR" sz="1200" i="1" dirty="0">
                <a:latin typeface="Cambria" panose="02040503050406030204" pitchFamily="18" charset="0"/>
              </a:rPr>
              <a:t>« L'organisation des temps de concertation est partagée entre des temps laissés à l'initiative des enseignants et d'autres organisés et pensés par les pilotes en fonction des besoins. »</a:t>
            </a:r>
          </a:p>
          <a:p>
            <a:endParaRPr lang="fr-FR" sz="1200" i="1" dirty="0">
              <a:latin typeface="Cambria" panose="02040503050406030204" pitchFamily="18" charset="0"/>
            </a:endParaRPr>
          </a:p>
          <a:p>
            <a:r>
              <a:rPr lang="fr-FR" sz="1200" i="1" dirty="0">
                <a:latin typeface="Cambria" panose="02040503050406030204" pitchFamily="18" charset="0"/>
              </a:rPr>
              <a:t>« Au delà des rencontres, nous avons mis en place une plate-forme de veille pédagogique et utilisation de l'ENT dans laquelle les enseignants trouvent des ressources et peuvent les échanger. »</a:t>
            </a:r>
          </a:p>
          <a:p>
            <a:endParaRPr lang="fr-FR" sz="1200" i="1" dirty="0">
              <a:latin typeface="Cambria" panose="02040503050406030204" pitchFamily="18" charset="0"/>
            </a:endParaRPr>
          </a:p>
          <a:p>
            <a:r>
              <a:rPr lang="fr-FR" sz="1200" i="1" dirty="0">
                <a:latin typeface="Cambria" panose="02040503050406030204" pitchFamily="18" charset="0"/>
              </a:rPr>
              <a:t>« Le temps global du 1.1 est annualisé et permet de remplir plusieurs missions :</a:t>
            </a:r>
          </a:p>
          <a:p>
            <a:r>
              <a:rPr lang="fr-FR" sz="1200" i="1" dirty="0">
                <a:latin typeface="Cambria" panose="02040503050406030204" pitchFamily="18" charset="0"/>
              </a:rPr>
              <a:t>- Tutorat des néo-enseignants ou des élèves</a:t>
            </a:r>
          </a:p>
          <a:p>
            <a:r>
              <a:rPr lang="fr-FR" sz="1200" i="1" dirty="0">
                <a:latin typeface="Cambria" panose="02040503050406030204" pitchFamily="18" charset="0"/>
              </a:rPr>
              <a:t>- Suivi des classes par les équipes pédagogiques</a:t>
            </a:r>
          </a:p>
          <a:p>
            <a:r>
              <a:rPr lang="fr-FR" sz="1200" i="1" dirty="0">
                <a:latin typeface="Cambria" panose="02040503050406030204" pitchFamily="18" charset="0"/>
              </a:rPr>
              <a:t>- Temps de réflexion pédagogique notamment avec le 1er degré</a:t>
            </a:r>
          </a:p>
          <a:p>
            <a:r>
              <a:rPr lang="fr-FR" sz="1200" i="1" dirty="0">
                <a:latin typeface="Cambria" panose="02040503050406030204" pitchFamily="18" charset="0"/>
              </a:rPr>
              <a:t>- Travail relationnel avec les familles et les partenaires »</a:t>
            </a:r>
          </a:p>
          <a:p>
            <a:endParaRPr lang="fr-FR" sz="1200" i="1" dirty="0">
              <a:latin typeface="Cambria" panose="02040503050406030204" pitchFamily="18" charset="0"/>
            </a:endParaRPr>
          </a:p>
          <a:p>
            <a:r>
              <a:rPr lang="fr-FR" sz="1200" dirty="0">
                <a:latin typeface="Cambria" panose="02040503050406030204" pitchFamily="18" charset="0"/>
              </a:rPr>
              <a:t>L’organisation du temps scolaire hebdomadaire a parfois été repensé pour faciliter le travail collectif  : </a:t>
            </a:r>
          </a:p>
          <a:p>
            <a:r>
              <a:rPr lang="fr-FR" sz="1200" dirty="0">
                <a:latin typeface="Cambria" panose="02040503050406030204" pitchFamily="18" charset="0"/>
              </a:rPr>
              <a:t>- fin des cours tous les jours à 16h (mise en place de l’accompagnement éducatif ensuite), </a:t>
            </a:r>
          </a:p>
          <a:p>
            <a:r>
              <a:rPr lang="fr-FR" sz="1200" dirty="0">
                <a:latin typeface="Cambria" panose="02040503050406030204" pitchFamily="18" charset="0"/>
              </a:rPr>
              <a:t>- allongement de la pause méridienne.</a:t>
            </a:r>
          </a:p>
          <a:p>
            <a:endParaRPr lang="fr-FR" sz="1200" dirty="0">
              <a:latin typeface="Cambria" panose="02040503050406030204" pitchFamily="18" charset="0"/>
            </a:endParaRPr>
          </a:p>
          <a:p>
            <a:r>
              <a:rPr lang="fr-FR" sz="1200" dirty="0">
                <a:latin typeface="Cambria" panose="02040503050406030204" pitchFamily="18" charset="0"/>
              </a:rPr>
              <a:t>Mobilisation de mercredis après midi répartis dans l’année scolaire.  </a:t>
            </a:r>
          </a:p>
          <a:p>
            <a:r>
              <a:rPr lang="fr-FR" sz="1200" i="1" dirty="0">
                <a:latin typeface="Cambria" panose="02040503050406030204" pitchFamily="18" charset="0"/>
              </a:rPr>
              <a:t> </a:t>
            </a:r>
          </a:p>
        </p:txBody>
      </p:sp>
      <p:sp>
        <p:nvSpPr>
          <p:cNvPr id="4" name="Espace réservé du numéro de diapositive 3"/>
          <p:cNvSpPr>
            <a:spLocks noGrp="1"/>
          </p:cNvSpPr>
          <p:nvPr>
            <p:ph type="sldNum" sz="quarter" idx="12"/>
          </p:nvPr>
        </p:nvSpPr>
        <p:spPr/>
        <p:txBody>
          <a:bodyPr/>
          <a:lstStyle/>
          <a:p>
            <a:fld id="{1CB568B9-D963-45E6-94C3-9A564B69D38D}" type="slidenum">
              <a:rPr lang="fr-FR" smtClean="0"/>
              <a:t>6</a:t>
            </a:fld>
            <a:endParaRPr lang="fr-FR"/>
          </a:p>
        </p:txBody>
      </p:sp>
    </p:spTree>
    <p:extLst>
      <p:ext uri="{BB962C8B-B14F-4D97-AF65-F5344CB8AC3E}">
        <p14:creationId xmlns:p14="http://schemas.microsoft.com/office/powerpoint/2010/main" val="4251204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3"/>
          <p:cNvSpPr txBox="1">
            <a:spLocks/>
          </p:cNvSpPr>
          <p:nvPr/>
        </p:nvSpPr>
        <p:spPr>
          <a:xfrm>
            <a:off x="289502" y="1201104"/>
            <a:ext cx="3888432" cy="2031325"/>
          </a:xfrm>
          <a:prstGeom prst="rect">
            <a:avLst/>
          </a:prstGeom>
          <a:ln w="6350" cap="sq" cmpd="sng">
            <a:solidFill>
              <a:schemeClr val="accent1">
                <a:lumMod val="75000"/>
              </a:schemeClr>
            </a:solidFill>
          </a:ln>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Wingdings" panose="05000000000000000000" pitchFamily="2" charset="2"/>
              <a:buChar char="§"/>
            </a:pPr>
            <a:r>
              <a:rPr lang="fr-FR" sz="1400" b="1" dirty="0">
                <a:latin typeface="Cambria" panose="02040503050406030204" pitchFamily="18" charset="0"/>
              </a:rPr>
              <a:t>Dans le premier degré : </a:t>
            </a:r>
          </a:p>
          <a:p>
            <a:pPr algn="l"/>
            <a:r>
              <a:rPr lang="fr-FR" sz="1400" i="1" dirty="0">
                <a:latin typeface="Cambria" panose="02040503050406030204" pitchFamily="18" charset="0"/>
              </a:rPr>
              <a:t>Quel impact de la formation et du travail collectif sur les pratiques ? </a:t>
            </a:r>
            <a:endParaRPr lang="fr-FR" sz="1400" i="1" dirty="0">
              <a:solidFill>
                <a:schemeClr val="accent1">
                  <a:lumMod val="75000"/>
                </a:schemeClr>
              </a:solidFill>
              <a:latin typeface="Cambria" panose="02040503050406030204" pitchFamily="18" charset="0"/>
            </a:endParaRPr>
          </a:p>
        </p:txBody>
      </p:sp>
      <p:sp>
        <p:nvSpPr>
          <p:cNvPr id="4" name="ZoneTexte 3"/>
          <p:cNvSpPr txBox="1"/>
          <p:nvPr/>
        </p:nvSpPr>
        <p:spPr>
          <a:xfrm>
            <a:off x="395536" y="260648"/>
            <a:ext cx="8568952" cy="369332"/>
          </a:xfrm>
          <a:prstGeom prst="rect">
            <a:avLst/>
          </a:prstGeom>
          <a:noFill/>
        </p:spPr>
        <p:txBody>
          <a:bodyPr wrap="square" rtlCol="0">
            <a:spAutoFit/>
          </a:bodyPr>
          <a:lstStyle/>
          <a:p>
            <a:pPr algn="ctr"/>
            <a:r>
              <a:rPr lang="fr-FR" b="1" dirty="0">
                <a:latin typeface="Cambria" panose="02040503050406030204" pitchFamily="18" charset="0"/>
              </a:rPr>
              <a:t> Le travail collectif  dans le réseau, thématiques, impact </a:t>
            </a:r>
          </a:p>
        </p:txBody>
      </p:sp>
      <p:sp>
        <p:nvSpPr>
          <p:cNvPr id="5" name="ZoneTexte 4"/>
          <p:cNvSpPr txBox="1"/>
          <p:nvPr/>
        </p:nvSpPr>
        <p:spPr>
          <a:xfrm>
            <a:off x="255182" y="769284"/>
            <a:ext cx="2516618" cy="338554"/>
          </a:xfrm>
          <a:prstGeom prst="rect">
            <a:avLst/>
          </a:prstGeom>
          <a:noFill/>
        </p:spPr>
        <p:txBody>
          <a:bodyPr wrap="square" rtlCol="0">
            <a:spAutoFit/>
          </a:bodyPr>
          <a:lstStyle/>
          <a:p>
            <a:r>
              <a:rPr lang="fr-FR" sz="1600" i="1" dirty="0">
                <a:latin typeface="Cambria" panose="02040503050406030204" pitchFamily="18" charset="0"/>
              </a:rPr>
              <a:t>Sur une échelle de 0 à 10… </a:t>
            </a:r>
            <a:endParaRPr lang="fr-FR" sz="1600" dirty="0">
              <a:latin typeface="Cambria" panose="02040503050406030204" pitchFamily="18" charset="0"/>
            </a:endParaRPr>
          </a:p>
        </p:txBody>
      </p:sp>
      <p:sp>
        <p:nvSpPr>
          <p:cNvPr id="8" name="ZoneTexte 7"/>
          <p:cNvSpPr txBox="1"/>
          <p:nvPr/>
        </p:nvSpPr>
        <p:spPr>
          <a:xfrm>
            <a:off x="4860032" y="1201105"/>
            <a:ext cx="3960440" cy="2031325"/>
          </a:xfrm>
          <a:prstGeom prst="rect">
            <a:avLst/>
          </a:prstGeom>
          <a:solidFill>
            <a:srgbClr val="927CB0">
              <a:alpha val="48000"/>
            </a:srgbClr>
          </a:solidFill>
        </p:spPr>
        <p:txBody>
          <a:bodyPr wrap="square" rtlCol="0">
            <a:spAutoFit/>
          </a:bodyPr>
          <a:lstStyle/>
          <a:p>
            <a:pPr marL="285750" indent="-285750">
              <a:buFont typeface="Wingdings" panose="05000000000000000000" pitchFamily="2" charset="2"/>
              <a:buChar char="§"/>
            </a:pPr>
            <a:r>
              <a:rPr lang="fr-FR" sz="1400" b="1" dirty="0">
                <a:latin typeface="Cambria" panose="02040503050406030204" pitchFamily="18" charset="0"/>
              </a:rPr>
              <a:t>Dans le second degré </a:t>
            </a:r>
          </a:p>
          <a:p>
            <a:r>
              <a:rPr lang="fr-FR" sz="1400" i="1" dirty="0">
                <a:latin typeface="Cambria" panose="02040503050406030204" pitchFamily="18" charset="0"/>
              </a:rPr>
              <a:t>Quelle dynamique collective créée</a:t>
            </a:r>
          </a:p>
          <a:p>
            <a:r>
              <a:rPr lang="fr-FR" sz="1400" i="1" dirty="0">
                <a:latin typeface="Cambria" panose="02040503050406030204" pitchFamily="18" charset="0"/>
              </a:rPr>
              <a:t> par ces temps collectifs </a:t>
            </a:r>
            <a:r>
              <a:rPr lang="fr-FR" sz="1400" dirty="0">
                <a:latin typeface="Cambria" panose="02040503050406030204" pitchFamily="18" charset="0"/>
              </a:rPr>
              <a:t>? </a:t>
            </a:r>
          </a:p>
          <a:p>
            <a:endParaRPr lang="fr-FR" sz="1400" dirty="0">
              <a:solidFill>
                <a:schemeClr val="accent1">
                  <a:lumMod val="75000"/>
                </a:schemeClr>
              </a:solidFill>
              <a:latin typeface="Cambria" panose="02040503050406030204" pitchFamily="18" charset="0"/>
            </a:endParaRPr>
          </a:p>
          <a:p>
            <a:endParaRPr lang="fr-FR" sz="1400" dirty="0">
              <a:solidFill>
                <a:schemeClr val="accent1">
                  <a:lumMod val="75000"/>
                </a:schemeClr>
              </a:solidFill>
              <a:latin typeface="Cambria" panose="02040503050406030204" pitchFamily="18" charset="0"/>
            </a:endParaRPr>
          </a:p>
          <a:p>
            <a:endParaRPr lang="fr-FR" sz="1400" dirty="0">
              <a:solidFill>
                <a:schemeClr val="accent1">
                  <a:lumMod val="75000"/>
                </a:schemeClr>
              </a:solidFill>
              <a:latin typeface="Cambria" panose="02040503050406030204" pitchFamily="18" charset="0"/>
            </a:endParaRPr>
          </a:p>
          <a:p>
            <a:endParaRPr lang="fr-FR" sz="1400" dirty="0">
              <a:solidFill>
                <a:schemeClr val="accent1">
                  <a:lumMod val="75000"/>
                </a:schemeClr>
              </a:solidFill>
              <a:latin typeface="Cambria" panose="02040503050406030204" pitchFamily="18" charset="0"/>
            </a:endParaRPr>
          </a:p>
          <a:p>
            <a:endParaRPr lang="fr-FR" sz="1400" dirty="0">
              <a:solidFill>
                <a:schemeClr val="accent1">
                  <a:lumMod val="75000"/>
                </a:schemeClr>
              </a:solidFill>
              <a:latin typeface="Cambria" panose="02040503050406030204" pitchFamily="18" charset="0"/>
            </a:endParaRPr>
          </a:p>
          <a:p>
            <a:endParaRPr lang="fr-FR" sz="1400" dirty="0">
              <a:solidFill>
                <a:schemeClr val="accent1">
                  <a:lumMod val="75000"/>
                </a:schemeClr>
              </a:solidFill>
              <a:latin typeface="Cambria" panose="02040503050406030204" pitchFamily="18" charset="0"/>
            </a:endParaRPr>
          </a:p>
        </p:txBody>
      </p:sp>
      <p:pic>
        <p:nvPicPr>
          <p:cNvPr id="5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0272" y="1952836"/>
            <a:ext cx="2254721"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1367" y="3861048"/>
            <a:ext cx="5173434"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289502" y="3429000"/>
            <a:ext cx="7776864" cy="338554"/>
          </a:xfrm>
          <a:prstGeom prst="rect">
            <a:avLst/>
          </a:prstGeom>
          <a:noFill/>
        </p:spPr>
        <p:txBody>
          <a:bodyPr wrap="square" rtlCol="0">
            <a:spAutoFit/>
          </a:bodyPr>
          <a:lstStyle/>
          <a:p>
            <a:r>
              <a:rPr lang="fr-FR" sz="1600" i="1" dirty="0">
                <a:latin typeface="Cambria" panose="02040503050406030204" pitchFamily="18" charset="0"/>
              </a:rPr>
              <a:t>Ces temps de travail collectif permettent principalement : </a:t>
            </a:r>
          </a:p>
        </p:txBody>
      </p:sp>
      <p:sp>
        <p:nvSpPr>
          <p:cNvPr id="11" name="ZoneTexte 10"/>
          <p:cNvSpPr txBox="1"/>
          <p:nvPr/>
        </p:nvSpPr>
        <p:spPr>
          <a:xfrm>
            <a:off x="4932040" y="793474"/>
            <a:ext cx="2516618" cy="338554"/>
          </a:xfrm>
          <a:prstGeom prst="rect">
            <a:avLst/>
          </a:prstGeom>
          <a:noFill/>
        </p:spPr>
        <p:txBody>
          <a:bodyPr wrap="square" rtlCol="0">
            <a:spAutoFit/>
          </a:bodyPr>
          <a:lstStyle/>
          <a:p>
            <a:r>
              <a:rPr lang="fr-FR" sz="1600" i="1" dirty="0">
                <a:latin typeface="Cambria" panose="02040503050406030204" pitchFamily="18" charset="0"/>
              </a:rPr>
              <a:t>Sur une échelle de 0 à 10… </a:t>
            </a:r>
            <a:endParaRPr lang="fr-FR" sz="1600" dirty="0">
              <a:latin typeface="Cambria" panose="02040503050406030204" pitchFamily="18" charset="0"/>
            </a:endParaRPr>
          </a:p>
        </p:txBody>
      </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3313" y="1916832"/>
            <a:ext cx="2264628"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Espace réservé du numéro de diapositive 5"/>
          <p:cNvSpPr>
            <a:spLocks noGrp="1"/>
          </p:cNvSpPr>
          <p:nvPr>
            <p:ph type="sldNum" sz="quarter" idx="12"/>
          </p:nvPr>
        </p:nvSpPr>
        <p:spPr/>
        <p:txBody>
          <a:bodyPr/>
          <a:lstStyle/>
          <a:p>
            <a:fld id="{1CB568B9-D963-45E6-94C3-9A564B69D38D}" type="slidenum">
              <a:rPr lang="fr-FR" smtClean="0"/>
              <a:t>7</a:t>
            </a:fld>
            <a:endParaRPr lang="fr-FR"/>
          </a:p>
        </p:txBody>
      </p:sp>
    </p:spTree>
    <p:extLst>
      <p:ext uri="{BB962C8B-B14F-4D97-AF65-F5344CB8AC3E}">
        <p14:creationId xmlns:p14="http://schemas.microsoft.com/office/powerpoint/2010/main" val="2459119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319" y="632906"/>
            <a:ext cx="4983756" cy="3081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1187624" y="188640"/>
            <a:ext cx="6552728" cy="369332"/>
          </a:xfrm>
          <a:prstGeom prst="rect">
            <a:avLst/>
          </a:prstGeom>
          <a:solidFill>
            <a:schemeClr val="accent1">
              <a:lumMod val="40000"/>
              <a:lumOff val="60000"/>
            </a:schemeClr>
          </a:solidFill>
        </p:spPr>
        <p:txBody>
          <a:bodyPr wrap="square" rtlCol="0">
            <a:spAutoFit/>
          </a:bodyPr>
          <a:lstStyle/>
          <a:p>
            <a:r>
              <a:rPr lang="fr-FR" dirty="0">
                <a:latin typeface="Cambria" panose="02040503050406030204" pitchFamily="18" charset="0"/>
              </a:rPr>
              <a:t>Les thématiques dominantes de travail dans le premier degré </a:t>
            </a:r>
          </a:p>
        </p:txBody>
      </p:sp>
      <p:sp>
        <p:nvSpPr>
          <p:cNvPr id="4" name="ZoneTexte 3"/>
          <p:cNvSpPr txBox="1"/>
          <p:nvPr/>
        </p:nvSpPr>
        <p:spPr>
          <a:xfrm>
            <a:off x="2987824" y="3342185"/>
            <a:ext cx="6048672" cy="369332"/>
          </a:xfrm>
          <a:prstGeom prst="rect">
            <a:avLst/>
          </a:prstGeom>
          <a:solidFill>
            <a:srgbClr val="927CB0"/>
          </a:solidFill>
        </p:spPr>
        <p:txBody>
          <a:bodyPr wrap="square" rtlCol="0">
            <a:spAutoFit/>
          </a:bodyPr>
          <a:lstStyle/>
          <a:p>
            <a:r>
              <a:rPr lang="fr-FR" dirty="0">
                <a:solidFill>
                  <a:schemeClr val="bg1"/>
                </a:solidFill>
                <a:latin typeface="Cambria" panose="02040503050406030204" pitchFamily="18" charset="0"/>
              </a:rPr>
              <a:t>Les thématiques de travail dominantes dans le second degré </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3714546"/>
            <a:ext cx="5433958" cy="2935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Espace réservé du numéro de diapositive 2"/>
          <p:cNvSpPr>
            <a:spLocks noGrp="1"/>
          </p:cNvSpPr>
          <p:nvPr>
            <p:ph type="sldNum" sz="quarter" idx="12"/>
          </p:nvPr>
        </p:nvSpPr>
        <p:spPr/>
        <p:txBody>
          <a:bodyPr/>
          <a:lstStyle/>
          <a:p>
            <a:fld id="{1CB568B9-D963-45E6-94C3-9A564B69D38D}" type="slidenum">
              <a:rPr lang="fr-FR" smtClean="0"/>
              <a:t>8</a:t>
            </a:fld>
            <a:endParaRPr lang="fr-FR"/>
          </a:p>
        </p:txBody>
      </p:sp>
    </p:spTree>
    <p:extLst>
      <p:ext uri="{BB962C8B-B14F-4D97-AF65-F5344CB8AC3E}">
        <p14:creationId xmlns:p14="http://schemas.microsoft.com/office/powerpoint/2010/main" val="2766660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27651" y="153323"/>
            <a:ext cx="8712968" cy="323349"/>
          </a:xfrm>
        </p:spPr>
        <p:txBody>
          <a:bodyPr>
            <a:noAutofit/>
          </a:bodyPr>
          <a:lstStyle/>
          <a:p>
            <a:r>
              <a:rPr lang="fr-FR" sz="1800" b="1" dirty="0">
                <a:latin typeface="Cambria" panose="02040503050406030204" pitchFamily="18" charset="0"/>
              </a:rPr>
              <a:t>La formation</a:t>
            </a:r>
            <a:endParaRPr lang="fr-FR" sz="1800" dirty="0">
              <a:solidFill>
                <a:schemeClr val="accent1">
                  <a:lumMod val="75000"/>
                </a:schemeClr>
              </a:solidFill>
              <a:latin typeface="Cambria" panose="02040503050406030204" pitchFamily="18" charset="0"/>
            </a:endParaRPr>
          </a:p>
        </p:txBody>
      </p:sp>
      <p:sp>
        <p:nvSpPr>
          <p:cNvPr id="6" name="ZoneTexte 5"/>
          <p:cNvSpPr txBox="1"/>
          <p:nvPr/>
        </p:nvSpPr>
        <p:spPr>
          <a:xfrm>
            <a:off x="6310461" y="883769"/>
            <a:ext cx="2638309" cy="800219"/>
          </a:xfrm>
          <a:prstGeom prst="rect">
            <a:avLst/>
          </a:prstGeom>
          <a:noFill/>
        </p:spPr>
        <p:txBody>
          <a:bodyPr wrap="square" rtlCol="0">
            <a:spAutoFit/>
          </a:bodyPr>
          <a:lstStyle/>
          <a:p>
            <a:r>
              <a:rPr lang="fr-FR" sz="1400" dirty="0">
                <a:solidFill>
                  <a:schemeClr val="accent1">
                    <a:lumMod val="75000"/>
                  </a:schemeClr>
                </a:solidFill>
              </a:rPr>
              <a:t>60% </a:t>
            </a:r>
            <a:r>
              <a:rPr lang="fr-FR" sz="1400" i="1" dirty="0"/>
              <a:t>des réseaux organisent des formations pour le collège, le premier degré </a:t>
            </a:r>
            <a:r>
              <a:rPr lang="fr-FR" sz="1400" b="1" i="1" dirty="0"/>
              <a:t>et</a:t>
            </a:r>
            <a:r>
              <a:rPr lang="fr-FR" sz="1400" i="1" dirty="0"/>
              <a:t> en inter-degrés </a:t>
            </a:r>
            <a:r>
              <a:rPr lang="fr-FR" dirty="0"/>
              <a:t>:</a:t>
            </a:r>
            <a:endParaRPr lang="fr-FR" dirty="0">
              <a:solidFill>
                <a:schemeClr val="accent1">
                  <a:lumMod val="75000"/>
                </a:schemeClr>
              </a:solidFill>
            </a:endParaRPr>
          </a:p>
        </p:txBody>
      </p:sp>
      <p:sp>
        <p:nvSpPr>
          <p:cNvPr id="8" name="ZoneTexte 7"/>
          <p:cNvSpPr txBox="1"/>
          <p:nvPr/>
        </p:nvSpPr>
        <p:spPr>
          <a:xfrm>
            <a:off x="6307220" y="1768435"/>
            <a:ext cx="2816698" cy="769441"/>
          </a:xfrm>
          <a:prstGeom prst="rect">
            <a:avLst/>
          </a:prstGeom>
          <a:noFill/>
        </p:spPr>
        <p:txBody>
          <a:bodyPr wrap="square" rtlCol="0">
            <a:spAutoFit/>
          </a:bodyPr>
          <a:lstStyle/>
          <a:p>
            <a:r>
              <a:rPr lang="fr-FR" sz="1400" dirty="0">
                <a:solidFill>
                  <a:schemeClr val="accent1">
                    <a:lumMod val="75000"/>
                  </a:schemeClr>
                </a:solidFill>
              </a:rPr>
              <a:t>24 % </a:t>
            </a:r>
            <a:r>
              <a:rPr lang="fr-FR" sz="1400" dirty="0"/>
              <a:t>des réseaux organisent </a:t>
            </a:r>
            <a:r>
              <a:rPr lang="fr-FR" sz="1400" i="1" dirty="0"/>
              <a:t>uniquement </a:t>
            </a:r>
            <a:r>
              <a:rPr lang="fr-FR" sz="1400" dirty="0"/>
              <a:t>des</a:t>
            </a:r>
            <a:r>
              <a:rPr lang="fr-FR" sz="1400" i="1" dirty="0"/>
              <a:t> formations en inter-degrés </a:t>
            </a:r>
            <a:r>
              <a:rPr lang="fr-FR" sz="1600" i="1" dirty="0"/>
              <a:t>:</a:t>
            </a:r>
            <a:endParaRPr lang="fr-FR" dirty="0"/>
          </a:p>
        </p:txBody>
      </p:sp>
      <p:sp>
        <p:nvSpPr>
          <p:cNvPr id="7" name="ZoneTexte 6"/>
          <p:cNvSpPr txBox="1"/>
          <p:nvPr/>
        </p:nvSpPr>
        <p:spPr>
          <a:xfrm>
            <a:off x="220825" y="2924944"/>
            <a:ext cx="8707524" cy="1015663"/>
          </a:xfrm>
          <a:prstGeom prst="rect">
            <a:avLst/>
          </a:prstGeom>
          <a:noFill/>
        </p:spPr>
        <p:txBody>
          <a:bodyPr wrap="square" rtlCol="0">
            <a:spAutoFit/>
          </a:bodyPr>
          <a:lstStyle/>
          <a:p>
            <a:r>
              <a:rPr lang="fr-FR" sz="1200" dirty="0">
                <a:solidFill>
                  <a:schemeClr val="accent1">
                    <a:lumMod val="75000"/>
                  </a:schemeClr>
                </a:solidFill>
                <a:latin typeface="Cambria" panose="02040503050406030204" pitchFamily="18" charset="0"/>
              </a:rPr>
              <a:t>68 % </a:t>
            </a:r>
            <a:r>
              <a:rPr lang="fr-FR" sz="1200" dirty="0">
                <a:latin typeface="Cambria" panose="02040503050406030204" pitchFamily="18" charset="0"/>
              </a:rPr>
              <a:t>des réseaux déclarent rencontrer des difficultés pour mettre en place les formations, massivement quand elles sont conçues en inter-degrés pour des questions organisationnelles liées aux emplois du temps, au remplacement ou au non-remplacement, à la difficulté de mobiliser les enseignants ( surtout dans le second degré)… La difficulté de trouver des thèmes communs qui intéressent les deux degrés ainsi que le  manque de personnes ressources (formateurs) sont également évoqués.. </a:t>
            </a:r>
          </a:p>
          <a:p>
            <a:r>
              <a:rPr lang="fr-FR" sz="1200" b="1" dirty="0">
                <a:latin typeface="Cambria" panose="02040503050406030204" pitchFamily="18" charset="0"/>
              </a:rPr>
              <a:t>Un réseau sur trois déclare avoir construit un lien particulier avec la </a:t>
            </a:r>
            <a:r>
              <a:rPr lang="fr-FR" sz="1200" b="1">
                <a:latin typeface="Cambria" panose="02040503050406030204" pitchFamily="18" charset="0"/>
              </a:rPr>
              <a:t>recherche </a:t>
            </a:r>
            <a:endParaRPr lang="fr-FR" sz="1200" b="1" dirty="0">
              <a:latin typeface="Cambria" panose="020405030504060302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94730"/>
            <a:ext cx="5980480" cy="1751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re 3"/>
          <p:cNvSpPr txBox="1">
            <a:spLocks/>
          </p:cNvSpPr>
          <p:nvPr/>
        </p:nvSpPr>
        <p:spPr>
          <a:xfrm>
            <a:off x="251520" y="476672"/>
            <a:ext cx="8712968"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Wingdings" panose="05000000000000000000" pitchFamily="2" charset="2"/>
              <a:buChar char="§"/>
            </a:pPr>
            <a:r>
              <a:rPr lang="fr-FR" sz="1600" dirty="0">
                <a:solidFill>
                  <a:schemeClr val="accent1">
                    <a:lumMod val="75000"/>
                  </a:schemeClr>
                </a:solidFill>
                <a:latin typeface="Cambria" panose="02040503050406030204" pitchFamily="18" charset="0"/>
              </a:rPr>
              <a:t>En 2016/2017, le réseau </a:t>
            </a:r>
            <a:r>
              <a:rPr lang="fr-FR" sz="1600" dirty="0" err="1">
                <a:solidFill>
                  <a:schemeClr val="accent1">
                    <a:lumMod val="75000"/>
                  </a:schemeClr>
                </a:solidFill>
                <a:latin typeface="Cambria" panose="02040503050406030204" pitchFamily="18" charset="0"/>
              </a:rPr>
              <a:t>a-t-il</a:t>
            </a:r>
            <a:r>
              <a:rPr lang="fr-FR" sz="1600" dirty="0">
                <a:solidFill>
                  <a:schemeClr val="accent1">
                    <a:lumMod val="75000"/>
                  </a:schemeClr>
                </a:solidFill>
                <a:latin typeface="Cambria" panose="02040503050406030204" pitchFamily="18" charset="0"/>
              </a:rPr>
              <a:t> formalisé un plan de formation ?</a:t>
            </a:r>
          </a:p>
        </p:txBody>
      </p:sp>
      <p:sp>
        <p:nvSpPr>
          <p:cNvPr id="2" name="Espace réservé du numéro de diapositive 1"/>
          <p:cNvSpPr>
            <a:spLocks noGrp="1"/>
          </p:cNvSpPr>
          <p:nvPr>
            <p:ph type="sldNum" sz="quarter" idx="12"/>
          </p:nvPr>
        </p:nvSpPr>
        <p:spPr/>
        <p:txBody>
          <a:bodyPr/>
          <a:lstStyle/>
          <a:p>
            <a:fld id="{1CB568B9-D963-45E6-94C3-9A564B69D38D}" type="slidenum">
              <a:rPr lang="fr-FR" smtClean="0"/>
              <a:t>9</a:t>
            </a:fld>
            <a:endParaRPr lang="fr-FR"/>
          </a:p>
        </p:txBody>
      </p:sp>
      <p:sp>
        <p:nvSpPr>
          <p:cNvPr id="3" name="ZoneTexte 2"/>
          <p:cNvSpPr txBox="1"/>
          <p:nvPr/>
        </p:nvSpPr>
        <p:spPr>
          <a:xfrm>
            <a:off x="251520" y="4347340"/>
            <a:ext cx="6840760" cy="338554"/>
          </a:xfrm>
          <a:prstGeom prst="rect">
            <a:avLst/>
          </a:prstGeom>
          <a:noFill/>
        </p:spPr>
        <p:txBody>
          <a:bodyPr wrap="square" rtlCol="0">
            <a:spAutoFit/>
          </a:bodyPr>
          <a:lstStyle/>
          <a:p>
            <a:pPr marL="285750" indent="-285750">
              <a:buFont typeface="Wingdings" panose="05000000000000000000" pitchFamily="2" charset="2"/>
              <a:buChar char="§"/>
            </a:pPr>
            <a:r>
              <a:rPr lang="fr-FR" sz="1600" dirty="0">
                <a:solidFill>
                  <a:srgbClr val="0070C0"/>
                </a:solidFill>
                <a:latin typeface="Cambria" panose="02040503050406030204" pitchFamily="18" charset="0"/>
              </a:rPr>
              <a:t>Comment les réseaux définissent-ils les thématiques de formation ?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4085" y="4653139"/>
            <a:ext cx="5921483" cy="2088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4906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2349</TotalTime>
  <Words>2577</Words>
  <Application>Microsoft Macintosh PowerPoint</Application>
  <PresentationFormat>Affichage à l'écran (4:3)</PresentationFormat>
  <Paragraphs>272</Paragraphs>
  <Slides>18</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Cambria</vt:lpstr>
      <vt:lpstr>Cambria Math</vt:lpstr>
      <vt:lpstr>Wingdings</vt:lpstr>
      <vt:lpstr>Thème Office</vt:lpstr>
      <vt:lpstr>Suivi de la politique d’éducation prioritaire  Enquête menée auprès des REP+  juin 2017 </vt:lpstr>
      <vt:lpstr> Le pilotage des réseaux   </vt:lpstr>
      <vt:lpstr>Le projet du réseau est-il connu des enseignants ?  Sur une échelle de 0 (pas du tout connu) à  10  (très largement connu)? </vt:lpstr>
      <vt:lpstr>Sur une échelle de 1 à 10, comment sont suivies les orientations pédagogiques du référentiel ?</vt:lpstr>
      <vt:lpstr>Présentation PowerPoint</vt:lpstr>
      <vt:lpstr>Présentation PowerPoint</vt:lpstr>
      <vt:lpstr>Présentation PowerPoint</vt:lpstr>
      <vt:lpstr>Présentation PowerPoint</vt:lpstr>
      <vt:lpstr>La formation</vt:lpstr>
      <vt:lpstr>Présentation PowerPoint</vt:lpstr>
      <vt:lpstr>Présentation PowerPoint</vt:lpstr>
      <vt:lpstr>Présentation PowerPoint</vt:lpstr>
      <vt:lpstr>Présentation PowerPoint</vt:lpstr>
      <vt:lpstr>Présentation PowerPoint</vt:lpstr>
      <vt:lpstr>Quelques éléments d’analyse et commentaires relatifs à cette synthèse </vt:lpstr>
      <vt:lpstr>Quelques éléments d’analyse et commentaires relatifs à cette synthèse </vt:lpstr>
      <vt:lpstr>Suivi de la politique d’éducation prioritaire  Volet de l’enquête REP+  mené au niveau des académies juin 2017</vt:lpstr>
      <vt:lpstr>Présentation PowerPoint</vt:lpstr>
    </vt:vector>
  </TitlesOfParts>
  <Company>Ministere de l'Education Nationale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Michele COULON</dc:creator>
  <cp:lastModifiedBy>Marie-Line Louisor</cp:lastModifiedBy>
  <cp:revision>174</cp:revision>
  <dcterms:created xsi:type="dcterms:W3CDTF">2017-06-12T08:29:23Z</dcterms:created>
  <dcterms:modified xsi:type="dcterms:W3CDTF">2019-05-20T14:26:32Z</dcterms:modified>
</cp:coreProperties>
</file>